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Lst>
  <p:notesMasterIdLst>
    <p:notesMasterId r:id="rId46"/>
  </p:notesMasterIdLst>
  <p:sldIdLst>
    <p:sldId id="256" r:id="rId2"/>
    <p:sldId id="257" r:id="rId3"/>
    <p:sldId id="258" r:id="rId4"/>
    <p:sldId id="260" r:id="rId5"/>
    <p:sldId id="306" r:id="rId6"/>
    <p:sldId id="304" r:id="rId7"/>
    <p:sldId id="307" r:id="rId8"/>
    <p:sldId id="308" r:id="rId9"/>
    <p:sldId id="309" r:id="rId10"/>
    <p:sldId id="262" r:id="rId11"/>
    <p:sldId id="310" r:id="rId12"/>
    <p:sldId id="312" r:id="rId13"/>
    <p:sldId id="313" r:id="rId14"/>
    <p:sldId id="311" r:id="rId15"/>
    <p:sldId id="315" r:id="rId16"/>
    <p:sldId id="314" r:id="rId17"/>
    <p:sldId id="316" r:id="rId18"/>
    <p:sldId id="318" r:id="rId19"/>
    <p:sldId id="321" r:id="rId20"/>
    <p:sldId id="319" r:id="rId21"/>
    <p:sldId id="322" r:id="rId22"/>
    <p:sldId id="320" r:id="rId23"/>
    <p:sldId id="323" r:id="rId24"/>
    <p:sldId id="324" r:id="rId25"/>
    <p:sldId id="328" r:id="rId26"/>
    <p:sldId id="325" r:id="rId27"/>
    <p:sldId id="326" r:id="rId28"/>
    <p:sldId id="327" r:id="rId29"/>
    <p:sldId id="329" r:id="rId30"/>
    <p:sldId id="331" r:id="rId31"/>
    <p:sldId id="340" r:id="rId32"/>
    <p:sldId id="337" r:id="rId33"/>
    <p:sldId id="332" r:id="rId34"/>
    <p:sldId id="335" r:id="rId35"/>
    <p:sldId id="338" r:id="rId36"/>
    <p:sldId id="339" r:id="rId37"/>
    <p:sldId id="336" r:id="rId38"/>
    <p:sldId id="341" r:id="rId39"/>
    <p:sldId id="342" r:id="rId40"/>
    <p:sldId id="343" r:id="rId41"/>
    <p:sldId id="330" r:id="rId42"/>
    <p:sldId id="333" r:id="rId43"/>
    <p:sldId id="334" r:id="rId44"/>
    <p:sldId id="34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 Liu  kunz" initials="YLk" lastIdx="1" clrIdx="0">
    <p:extLst>
      <p:ext uri="{19B8F6BF-5375-455C-9EA6-DF929625EA0E}">
        <p15:presenceInfo xmlns:p15="http://schemas.microsoft.com/office/powerpoint/2012/main" userId="S::yang.liu@springboarddac.onmicrosoft.com::82e67335-a8d5-42eb-83f0-d8edac70a3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6"/>
    <p:restoredTop sz="91289"/>
  </p:normalViewPr>
  <p:slideViewPr>
    <p:cSldViewPr snapToGrid="0" snapToObjects="1">
      <p:cViewPr>
        <p:scale>
          <a:sx n="110" d="100"/>
          <a:sy n="110" d="100"/>
        </p:scale>
        <p:origin x="20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6E185C-2444-4831-AFAF-917B2442020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F1C88F3-A9FF-4022-99FA-D6B1C3358FA0}">
      <dgm:prSet/>
      <dgm:spPr/>
      <dgm:t>
        <a:bodyPr/>
        <a:lstStyle/>
        <a:p>
          <a:r>
            <a:rPr lang="en-US"/>
            <a:t>The aim of this project:</a:t>
          </a:r>
        </a:p>
      </dgm:t>
    </dgm:pt>
    <dgm:pt modelId="{5A50213B-EBC1-400D-8D39-928BA9D67400}" type="parTrans" cxnId="{94AD2FC3-9B83-4163-8CC3-271F61C5CCAA}">
      <dgm:prSet/>
      <dgm:spPr/>
      <dgm:t>
        <a:bodyPr/>
        <a:lstStyle/>
        <a:p>
          <a:endParaRPr lang="en-US"/>
        </a:p>
      </dgm:t>
    </dgm:pt>
    <dgm:pt modelId="{8BCF5652-A0B9-4585-98AF-3D7F4DC3C136}" type="sibTrans" cxnId="{94AD2FC3-9B83-4163-8CC3-271F61C5CCAA}">
      <dgm:prSet/>
      <dgm:spPr/>
      <dgm:t>
        <a:bodyPr/>
        <a:lstStyle/>
        <a:p>
          <a:endParaRPr lang="en-US"/>
        </a:p>
      </dgm:t>
    </dgm:pt>
    <dgm:pt modelId="{B239F473-09D0-4A17-B2F9-E736388C6FF8}">
      <dgm:prSet/>
      <dgm:spPr/>
      <dgm:t>
        <a:bodyPr/>
        <a:lstStyle/>
        <a:p>
          <a:r>
            <a:rPr lang="en-US"/>
            <a:t>Explore and analyze historical sales related data for Rossmann.</a:t>
          </a:r>
        </a:p>
      </dgm:t>
    </dgm:pt>
    <dgm:pt modelId="{3422917A-946B-4441-B1C3-1303A45D791A}" type="parTrans" cxnId="{1F7169E0-0A49-43CF-92D8-94BA6ED8EC57}">
      <dgm:prSet/>
      <dgm:spPr/>
      <dgm:t>
        <a:bodyPr/>
        <a:lstStyle/>
        <a:p>
          <a:endParaRPr lang="en-US"/>
        </a:p>
      </dgm:t>
    </dgm:pt>
    <dgm:pt modelId="{25F5F3CE-EE3D-48A5-AD85-64EB1E1C4F55}" type="sibTrans" cxnId="{1F7169E0-0A49-43CF-92D8-94BA6ED8EC57}">
      <dgm:prSet/>
      <dgm:spPr/>
      <dgm:t>
        <a:bodyPr/>
        <a:lstStyle/>
        <a:p>
          <a:endParaRPr lang="en-US"/>
        </a:p>
      </dgm:t>
    </dgm:pt>
    <dgm:pt modelId="{5BDEB3D9-BF8F-4548-A085-6DDCD10BDCA7}">
      <dgm:prSet/>
      <dgm:spPr/>
      <dgm:t>
        <a:bodyPr/>
        <a:lstStyle/>
        <a:p>
          <a:r>
            <a:rPr lang="en-US"/>
            <a:t>Identify the key factors that influence store sales.</a:t>
          </a:r>
        </a:p>
      </dgm:t>
    </dgm:pt>
    <dgm:pt modelId="{4FC6CEB8-09B1-4519-AE15-8159BE58BA21}" type="parTrans" cxnId="{88AE4C00-15A4-4C80-9CFC-6EE83A2DF507}">
      <dgm:prSet/>
      <dgm:spPr/>
      <dgm:t>
        <a:bodyPr/>
        <a:lstStyle/>
        <a:p>
          <a:endParaRPr lang="en-US"/>
        </a:p>
      </dgm:t>
    </dgm:pt>
    <dgm:pt modelId="{B4B9B4C1-0EE8-4669-9739-2AAA23419BB0}" type="sibTrans" cxnId="{88AE4C00-15A4-4C80-9CFC-6EE83A2DF507}">
      <dgm:prSet/>
      <dgm:spPr/>
      <dgm:t>
        <a:bodyPr/>
        <a:lstStyle/>
        <a:p>
          <a:endParaRPr lang="en-US"/>
        </a:p>
      </dgm:t>
    </dgm:pt>
    <dgm:pt modelId="{21B7423D-5F01-44D0-9FAE-B9D1F7735287}">
      <dgm:prSet/>
      <dgm:spPr/>
      <dgm:t>
        <a:bodyPr/>
        <a:lstStyle/>
        <a:p>
          <a:r>
            <a:rPr lang="en-US"/>
            <a:t>Provide overall sales performance report to the management team with feasible strategies to increase future sales.</a:t>
          </a:r>
        </a:p>
      </dgm:t>
    </dgm:pt>
    <dgm:pt modelId="{8C5B89A7-BCE7-41D1-A126-3B3FBE890CD0}" type="parTrans" cxnId="{25F33F9D-DFE4-451A-A9C3-94120CA4B758}">
      <dgm:prSet/>
      <dgm:spPr/>
      <dgm:t>
        <a:bodyPr/>
        <a:lstStyle/>
        <a:p>
          <a:endParaRPr lang="en-US"/>
        </a:p>
      </dgm:t>
    </dgm:pt>
    <dgm:pt modelId="{F13109BC-9A08-467D-8522-89DF397D5787}" type="sibTrans" cxnId="{25F33F9D-DFE4-451A-A9C3-94120CA4B758}">
      <dgm:prSet/>
      <dgm:spPr/>
      <dgm:t>
        <a:bodyPr/>
        <a:lstStyle/>
        <a:p>
          <a:endParaRPr lang="en-US"/>
        </a:p>
      </dgm:t>
    </dgm:pt>
    <dgm:pt modelId="{56CB72BA-E711-49CB-91EA-B64B6E7CFE11}">
      <dgm:prSet/>
      <dgm:spPr/>
      <dgm:t>
        <a:bodyPr/>
        <a:lstStyle/>
        <a:p>
          <a:r>
            <a:rPr lang="en-US"/>
            <a:t>Provide individual store performance report to each store manager.</a:t>
          </a:r>
        </a:p>
      </dgm:t>
    </dgm:pt>
    <dgm:pt modelId="{AA2580A2-B066-4CA8-B8B1-EFFEB86D575A}" type="parTrans" cxnId="{7EA9F3BE-380E-477E-98E6-95569B854014}">
      <dgm:prSet/>
      <dgm:spPr/>
      <dgm:t>
        <a:bodyPr/>
        <a:lstStyle/>
        <a:p>
          <a:endParaRPr lang="en-US"/>
        </a:p>
      </dgm:t>
    </dgm:pt>
    <dgm:pt modelId="{55C5295C-5F08-4F61-B391-FADE830CB614}" type="sibTrans" cxnId="{7EA9F3BE-380E-477E-98E6-95569B854014}">
      <dgm:prSet/>
      <dgm:spPr/>
      <dgm:t>
        <a:bodyPr/>
        <a:lstStyle/>
        <a:p>
          <a:endParaRPr lang="en-US"/>
        </a:p>
      </dgm:t>
    </dgm:pt>
    <dgm:pt modelId="{7C785284-7F45-4EFB-A655-40787BEAD526}">
      <dgm:prSet/>
      <dgm:spPr/>
      <dgm:t>
        <a:bodyPr/>
        <a:lstStyle/>
        <a:p>
          <a:r>
            <a:rPr lang="en-US"/>
            <a:t>Develop time series model that predict the future sales for each store with certain level of accuracy.</a:t>
          </a:r>
        </a:p>
      </dgm:t>
    </dgm:pt>
    <dgm:pt modelId="{12343BB2-804B-4C21-B1AF-409308481EE1}" type="parTrans" cxnId="{AFCB4362-9469-4195-8915-585BD288FFE4}">
      <dgm:prSet/>
      <dgm:spPr/>
      <dgm:t>
        <a:bodyPr/>
        <a:lstStyle/>
        <a:p>
          <a:endParaRPr lang="en-US"/>
        </a:p>
      </dgm:t>
    </dgm:pt>
    <dgm:pt modelId="{D5E91E17-BBD3-44AE-86FF-E8489E9B2942}" type="sibTrans" cxnId="{AFCB4362-9469-4195-8915-585BD288FFE4}">
      <dgm:prSet/>
      <dgm:spPr/>
      <dgm:t>
        <a:bodyPr/>
        <a:lstStyle/>
        <a:p>
          <a:endParaRPr lang="en-US"/>
        </a:p>
      </dgm:t>
    </dgm:pt>
    <dgm:pt modelId="{28CB600B-9A45-421F-AAB2-FF59820C5F3E}" type="pres">
      <dgm:prSet presAssocID="{4E6E185C-2444-4831-AFAF-917B2442020D}" presName="root" presStyleCnt="0">
        <dgm:presLayoutVars>
          <dgm:dir/>
          <dgm:resizeHandles val="exact"/>
        </dgm:presLayoutVars>
      </dgm:prSet>
      <dgm:spPr/>
    </dgm:pt>
    <dgm:pt modelId="{EF958826-200F-4E55-84D8-FFD35D4592D1}" type="pres">
      <dgm:prSet presAssocID="{4F1C88F3-A9FF-4022-99FA-D6B1C3358FA0}" presName="compNode" presStyleCnt="0"/>
      <dgm:spPr/>
    </dgm:pt>
    <dgm:pt modelId="{A2046BD5-405E-455E-988B-31B50F2AFA87}" type="pres">
      <dgm:prSet presAssocID="{4F1C88F3-A9FF-4022-99FA-D6B1C3358FA0}" presName="bgRect" presStyleLbl="bgShp" presStyleIdx="0" presStyleCnt="6"/>
      <dgm:spPr/>
    </dgm:pt>
    <dgm:pt modelId="{AA1BDED1-B6E9-4643-873A-75DCC65D5A3A}" type="pres">
      <dgm:prSet presAssocID="{4F1C88F3-A9FF-4022-99FA-D6B1C3358FA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fe ring"/>
        </a:ext>
      </dgm:extLst>
    </dgm:pt>
    <dgm:pt modelId="{EF2C5DFC-4C6D-4E03-9A6E-464176D92FF4}" type="pres">
      <dgm:prSet presAssocID="{4F1C88F3-A9FF-4022-99FA-D6B1C3358FA0}" presName="spaceRect" presStyleCnt="0"/>
      <dgm:spPr/>
    </dgm:pt>
    <dgm:pt modelId="{55D983D2-FA2A-4793-AAE2-4EDCB1F6A72F}" type="pres">
      <dgm:prSet presAssocID="{4F1C88F3-A9FF-4022-99FA-D6B1C3358FA0}" presName="parTx" presStyleLbl="revTx" presStyleIdx="0" presStyleCnt="6">
        <dgm:presLayoutVars>
          <dgm:chMax val="0"/>
          <dgm:chPref val="0"/>
        </dgm:presLayoutVars>
      </dgm:prSet>
      <dgm:spPr/>
    </dgm:pt>
    <dgm:pt modelId="{5777B1BA-0A74-4493-AFE4-07D323690B9E}" type="pres">
      <dgm:prSet presAssocID="{8BCF5652-A0B9-4585-98AF-3D7F4DC3C136}" presName="sibTrans" presStyleCnt="0"/>
      <dgm:spPr/>
    </dgm:pt>
    <dgm:pt modelId="{37A5D846-8F8F-4EA3-A9F5-32E3B1BBF86C}" type="pres">
      <dgm:prSet presAssocID="{B239F473-09D0-4A17-B2F9-E736388C6FF8}" presName="compNode" presStyleCnt="0"/>
      <dgm:spPr/>
    </dgm:pt>
    <dgm:pt modelId="{AAA24781-6CB6-4E17-8112-D0120A291106}" type="pres">
      <dgm:prSet presAssocID="{B239F473-09D0-4A17-B2F9-E736388C6FF8}" presName="bgRect" presStyleLbl="bgShp" presStyleIdx="1" presStyleCnt="6"/>
      <dgm:spPr/>
    </dgm:pt>
    <dgm:pt modelId="{0695376C-126D-46EC-85B5-A6ABE51EB9C5}" type="pres">
      <dgm:prSet presAssocID="{B239F473-09D0-4A17-B2F9-E736388C6F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F7EFEAC-12A8-41F8-9E00-BAD7A80360C8}" type="pres">
      <dgm:prSet presAssocID="{B239F473-09D0-4A17-B2F9-E736388C6FF8}" presName="spaceRect" presStyleCnt="0"/>
      <dgm:spPr/>
    </dgm:pt>
    <dgm:pt modelId="{D2A7BB2D-DA73-477B-8BF3-0D69C37A820E}" type="pres">
      <dgm:prSet presAssocID="{B239F473-09D0-4A17-B2F9-E736388C6FF8}" presName="parTx" presStyleLbl="revTx" presStyleIdx="1" presStyleCnt="6">
        <dgm:presLayoutVars>
          <dgm:chMax val="0"/>
          <dgm:chPref val="0"/>
        </dgm:presLayoutVars>
      </dgm:prSet>
      <dgm:spPr/>
    </dgm:pt>
    <dgm:pt modelId="{1AF197B7-AEA8-42FB-9175-274316D3F657}" type="pres">
      <dgm:prSet presAssocID="{25F5F3CE-EE3D-48A5-AD85-64EB1E1C4F55}" presName="sibTrans" presStyleCnt="0"/>
      <dgm:spPr/>
    </dgm:pt>
    <dgm:pt modelId="{DEE7C561-67F2-46D3-8E8C-906EF7E9A059}" type="pres">
      <dgm:prSet presAssocID="{5BDEB3D9-BF8F-4548-A085-6DDCD10BDCA7}" presName="compNode" presStyleCnt="0"/>
      <dgm:spPr/>
    </dgm:pt>
    <dgm:pt modelId="{C4550AD5-2B09-4458-85D4-2755C1D4653D}" type="pres">
      <dgm:prSet presAssocID="{5BDEB3D9-BF8F-4548-A085-6DDCD10BDCA7}" presName="bgRect" presStyleLbl="bgShp" presStyleIdx="2" presStyleCnt="6"/>
      <dgm:spPr/>
    </dgm:pt>
    <dgm:pt modelId="{D23AE269-509F-4FDA-95F7-20AF09DBE0A7}" type="pres">
      <dgm:prSet presAssocID="{5BDEB3D9-BF8F-4548-A085-6DDCD10BDCA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re"/>
        </a:ext>
      </dgm:extLst>
    </dgm:pt>
    <dgm:pt modelId="{76DB4B30-7BDD-4DEB-A2E9-2671E9B8304F}" type="pres">
      <dgm:prSet presAssocID="{5BDEB3D9-BF8F-4548-A085-6DDCD10BDCA7}" presName="spaceRect" presStyleCnt="0"/>
      <dgm:spPr/>
    </dgm:pt>
    <dgm:pt modelId="{4002CAAA-E4F0-49DF-8F3B-C56CF8356348}" type="pres">
      <dgm:prSet presAssocID="{5BDEB3D9-BF8F-4548-A085-6DDCD10BDCA7}" presName="parTx" presStyleLbl="revTx" presStyleIdx="2" presStyleCnt="6">
        <dgm:presLayoutVars>
          <dgm:chMax val="0"/>
          <dgm:chPref val="0"/>
        </dgm:presLayoutVars>
      </dgm:prSet>
      <dgm:spPr/>
    </dgm:pt>
    <dgm:pt modelId="{15BBF18D-686B-495F-BD57-10349565F2EF}" type="pres">
      <dgm:prSet presAssocID="{B4B9B4C1-0EE8-4669-9739-2AAA23419BB0}" presName="sibTrans" presStyleCnt="0"/>
      <dgm:spPr/>
    </dgm:pt>
    <dgm:pt modelId="{5AB98791-5CE8-4016-B7B7-E330031905D2}" type="pres">
      <dgm:prSet presAssocID="{21B7423D-5F01-44D0-9FAE-B9D1F7735287}" presName="compNode" presStyleCnt="0"/>
      <dgm:spPr/>
    </dgm:pt>
    <dgm:pt modelId="{CB2B0B48-6414-46BB-8124-E870DB1956F5}" type="pres">
      <dgm:prSet presAssocID="{21B7423D-5F01-44D0-9FAE-B9D1F7735287}" presName="bgRect" presStyleLbl="bgShp" presStyleIdx="3" presStyleCnt="6"/>
      <dgm:spPr/>
    </dgm:pt>
    <dgm:pt modelId="{9DAE9F2D-EEE3-40FC-8A8D-BCCABA1F1A86}" type="pres">
      <dgm:prSet presAssocID="{21B7423D-5F01-44D0-9FAE-B9D1F773528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747F4EF5-EF7D-4FED-98F4-41828466DE8D}" type="pres">
      <dgm:prSet presAssocID="{21B7423D-5F01-44D0-9FAE-B9D1F7735287}" presName="spaceRect" presStyleCnt="0"/>
      <dgm:spPr/>
    </dgm:pt>
    <dgm:pt modelId="{78AAAE0E-7A6E-4251-8446-8B0BE09FA8F6}" type="pres">
      <dgm:prSet presAssocID="{21B7423D-5F01-44D0-9FAE-B9D1F7735287}" presName="parTx" presStyleLbl="revTx" presStyleIdx="3" presStyleCnt="6">
        <dgm:presLayoutVars>
          <dgm:chMax val="0"/>
          <dgm:chPref val="0"/>
        </dgm:presLayoutVars>
      </dgm:prSet>
      <dgm:spPr/>
    </dgm:pt>
    <dgm:pt modelId="{2BC892AB-4CC6-462A-AB07-F6BB5E29EA64}" type="pres">
      <dgm:prSet presAssocID="{F13109BC-9A08-467D-8522-89DF397D5787}" presName="sibTrans" presStyleCnt="0"/>
      <dgm:spPr/>
    </dgm:pt>
    <dgm:pt modelId="{CBB1BE78-6860-4664-9F5C-53880442614A}" type="pres">
      <dgm:prSet presAssocID="{56CB72BA-E711-49CB-91EA-B64B6E7CFE11}" presName="compNode" presStyleCnt="0"/>
      <dgm:spPr/>
    </dgm:pt>
    <dgm:pt modelId="{717565EB-696F-45BA-AECC-C1310E0914DD}" type="pres">
      <dgm:prSet presAssocID="{56CB72BA-E711-49CB-91EA-B64B6E7CFE11}" presName="bgRect" presStyleLbl="bgShp" presStyleIdx="4" presStyleCnt="6"/>
      <dgm:spPr/>
    </dgm:pt>
    <dgm:pt modelId="{EBDC6758-8986-4234-A7AF-03E7596232A4}" type="pres">
      <dgm:prSet presAssocID="{56CB72BA-E711-49CB-91EA-B64B6E7CFE1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D1E36914-C8B7-42FF-B2C1-A0C8DA320F26}" type="pres">
      <dgm:prSet presAssocID="{56CB72BA-E711-49CB-91EA-B64B6E7CFE11}" presName="spaceRect" presStyleCnt="0"/>
      <dgm:spPr/>
    </dgm:pt>
    <dgm:pt modelId="{4DB9AD30-321E-47A2-9F70-5F5E0BC51D58}" type="pres">
      <dgm:prSet presAssocID="{56CB72BA-E711-49CB-91EA-B64B6E7CFE11}" presName="parTx" presStyleLbl="revTx" presStyleIdx="4" presStyleCnt="6">
        <dgm:presLayoutVars>
          <dgm:chMax val="0"/>
          <dgm:chPref val="0"/>
        </dgm:presLayoutVars>
      </dgm:prSet>
      <dgm:spPr/>
    </dgm:pt>
    <dgm:pt modelId="{71938800-BC22-459F-B1C2-3D0FD3116865}" type="pres">
      <dgm:prSet presAssocID="{55C5295C-5F08-4F61-B391-FADE830CB614}" presName="sibTrans" presStyleCnt="0"/>
      <dgm:spPr/>
    </dgm:pt>
    <dgm:pt modelId="{A8FB98B6-B8B1-4B59-AA56-0C79E26470DB}" type="pres">
      <dgm:prSet presAssocID="{7C785284-7F45-4EFB-A655-40787BEAD526}" presName="compNode" presStyleCnt="0"/>
      <dgm:spPr/>
    </dgm:pt>
    <dgm:pt modelId="{C844433E-F319-4382-9ED7-35C50B17B726}" type="pres">
      <dgm:prSet presAssocID="{7C785284-7F45-4EFB-A655-40787BEAD526}" presName="bgRect" presStyleLbl="bgShp" presStyleIdx="5" presStyleCnt="6"/>
      <dgm:spPr/>
    </dgm:pt>
    <dgm:pt modelId="{F8FD6C7C-2D12-4DE3-8D8C-3EDDD40090B5}" type="pres">
      <dgm:prSet presAssocID="{7C785284-7F45-4EFB-A655-40787BEAD52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seye"/>
        </a:ext>
      </dgm:extLst>
    </dgm:pt>
    <dgm:pt modelId="{CA20BF59-DB87-4B54-B9FA-23F82592483C}" type="pres">
      <dgm:prSet presAssocID="{7C785284-7F45-4EFB-A655-40787BEAD526}" presName="spaceRect" presStyleCnt="0"/>
      <dgm:spPr/>
    </dgm:pt>
    <dgm:pt modelId="{21B58297-F002-4790-9E11-23BE89F77F37}" type="pres">
      <dgm:prSet presAssocID="{7C785284-7F45-4EFB-A655-40787BEAD526}" presName="parTx" presStyleLbl="revTx" presStyleIdx="5" presStyleCnt="6">
        <dgm:presLayoutVars>
          <dgm:chMax val="0"/>
          <dgm:chPref val="0"/>
        </dgm:presLayoutVars>
      </dgm:prSet>
      <dgm:spPr/>
    </dgm:pt>
  </dgm:ptLst>
  <dgm:cxnLst>
    <dgm:cxn modelId="{88AE4C00-15A4-4C80-9CFC-6EE83A2DF507}" srcId="{4E6E185C-2444-4831-AFAF-917B2442020D}" destId="{5BDEB3D9-BF8F-4548-A085-6DDCD10BDCA7}" srcOrd="2" destOrd="0" parTransId="{4FC6CEB8-09B1-4519-AE15-8159BE58BA21}" sibTransId="{B4B9B4C1-0EE8-4669-9739-2AAA23419BB0}"/>
    <dgm:cxn modelId="{879CE902-09B8-414E-B9D5-40EDC109B96E}" type="presOf" srcId="{4E6E185C-2444-4831-AFAF-917B2442020D}" destId="{28CB600B-9A45-421F-AAB2-FF59820C5F3E}" srcOrd="0" destOrd="0" presId="urn:microsoft.com/office/officeart/2018/2/layout/IconVerticalSolidList"/>
    <dgm:cxn modelId="{16898A15-0941-42AD-B10D-791BE209C038}" type="presOf" srcId="{B239F473-09D0-4A17-B2F9-E736388C6FF8}" destId="{D2A7BB2D-DA73-477B-8BF3-0D69C37A820E}" srcOrd="0" destOrd="0" presId="urn:microsoft.com/office/officeart/2018/2/layout/IconVerticalSolidList"/>
    <dgm:cxn modelId="{AFCB4362-9469-4195-8915-585BD288FFE4}" srcId="{4E6E185C-2444-4831-AFAF-917B2442020D}" destId="{7C785284-7F45-4EFB-A655-40787BEAD526}" srcOrd="5" destOrd="0" parTransId="{12343BB2-804B-4C21-B1AF-409308481EE1}" sibTransId="{D5E91E17-BBD3-44AE-86FF-E8489E9B2942}"/>
    <dgm:cxn modelId="{25F33F9D-DFE4-451A-A9C3-94120CA4B758}" srcId="{4E6E185C-2444-4831-AFAF-917B2442020D}" destId="{21B7423D-5F01-44D0-9FAE-B9D1F7735287}" srcOrd="3" destOrd="0" parTransId="{8C5B89A7-BCE7-41D1-A126-3B3FBE890CD0}" sibTransId="{F13109BC-9A08-467D-8522-89DF397D5787}"/>
    <dgm:cxn modelId="{D5AD74A1-5FD6-44B2-9F31-394FEC73E709}" type="presOf" srcId="{5BDEB3D9-BF8F-4548-A085-6DDCD10BDCA7}" destId="{4002CAAA-E4F0-49DF-8F3B-C56CF8356348}" srcOrd="0" destOrd="0" presId="urn:microsoft.com/office/officeart/2018/2/layout/IconVerticalSolidList"/>
    <dgm:cxn modelId="{5D642FB9-15D3-4AFD-B937-28066B6944C9}" type="presOf" srcId="{21B7423D-5F01-44D0-9FAE-B9D1F7735287}" destId="{78AAAE0E-7A6E-4251-8446-8B0BE09FA8F6}" srcOrd="0" destOrd="0" presId="urn:microsoft.com/office/officeart/2018/2/layout/IconVerticalSolidList"/>
    <dgm:cxn modelId="{7EA9F3BE-380E-477E-98E6-95569B854014}" srcId="{4E6E185C-2444-4831-AFAF-917B2442020D}" destId="{56CB72BA-E711-49CB-91EA-B64B6E7CFE11}" srcOrd="4" destOrd="0" parTransId="{AA2580A2-B066-4CA8-B8B1-EFFEB86D575A}" sibTransId="{55C5295C-5F08-4F61-B391-FADE830CB614}"/>
    <dgm:cxn modelId="{94AD2FC3-9B83-4163-8CC3-271F61C5CCAA}" srcId="{4E6E185C-2444-4831-AFAF-917B2442020D}" destId="{4F1C88F3-A9FF-4022-99FA-D6B1C3358FA0}" srcOrd="0" destOrd="0" parTransId="{5A50213B-EBC1-400D-8D39-928BA9D67400}" sibTransId="{8BCF5652-A0B9-4585-98AF-3D7F4DC3C136}"/>
    <dgm:cxn modelId="{B913EBC3-2ECB-49CD-8C11-248ADD57AA2E}" type="presOf" srcId="{4F1C88F3-A9FF-4022-99FA-D6B1C3358FA0}" destId="{55D983D2-FA2A-4793-AAE2-4EDCB1F6A72F}" srcOrd="0" destOrd="0" presId="urn:microsoft.com/office/officeart/2018/2/layout/IconVerticalSolidList"/>
    <dgm:cxn modelId="{351144DA-74A4-4357-9D80-8D5F1BB8983C}" type="presOf" srcId="{7C785284-7F45-4EFB-A655-40787BEAD526}" destId="{21B58297-F002-4790-9E11-23BE89F77F37}" srcOrd="0" destOrd="0" presId="urn:microsoft.com/office/officeart/2018/2/layout/IconVerticalSolidList"/>
    <dgm:cxn modelId="{1F7169E0-0A49-43CF-92D8-94BA6ED8EC57}" srcId="{4E6E185C-2444-4831-AFAF-917B2442020D}" destId="{B239F473-09D0-4A17-B2F9-E736388C6FF8}" srcOrd="1" destOrd="0" parTransId="{3422917A-946B-4441-B1C3-1303A45D791A}" sibTransId="{25F5F3CE-EE3D-48A5-AD85-64EB1E1C4F55}"/>
    <dgm:cxn modelId="{362886E8-31A3-4B92-AD14-E1598BB5EF5D}" type="presOf" srcId="{56CB72BA-E711-49CB-91EA-B64B6E7CFE11}" destId="{4DB9AD30-321E-47A2-9F70-5F5E0BC51D58}" srcOrd="0" destOrd="0" presId="urn:microsoft.com/office/officeart/2018/2/layout/IconVerticalSolidList"/>
    <dgm:cxn modelId="{CE49B34D-B4F9-42E5-BD82-B8432C7FC9B4}" type="presParOf" srcId="{28CB600B-9A45-421F-AAB2-FF59820C5F3E}" destId="{EF958826-200F-4E55-84D8-FFD35D4592D1}" srcOrd="0" destOrd="0" presId="urn:microsoft.com/office/officeart/2018/2/layout/IconVerticalSolidList"/>
    <dgm:cxn modelId="{FE522A80-2197-45D4-83D1-9537D2703087}" type="presParOf" srcId="{EF958826-200F-4E55-84D8-FFD35D4592D1}" destId="{A2046BD5-405E-455E-988B-31B50F2AFA87}" srcOrd="0" destOrd="0" presId="urn:microsoft.com/office/officeart/2018/2/layout/IconVerticalSolidList"/>
    <dgm:cxn modelId="{5C1D6060-F5C8-4DDC-9277-BA0051806127}" type="presParOf" srcId="{EF958826-200F-4E55-84D8-FFD35D4592D1}" destId="{AA1BDED1-B6E9-4643-873A-75DCC65D5A3A}" srcOrd="1" destOrd="0" presId="urn:microsoft.com/office/officeart/2018/2/layout/IconVerticalSolidList"/>
    <dgm:cxn modelId="{F700A697-98BE-4B8B-BB47-2FB93387ADBF}" type="presParOf" srcId="{EF958826-200F-4E55-84D8-FFD35D4592D1}" destId="{EF2C5DFC-4C6D-4E03-9A6E-464176D92FF4}" srcOrd="2" destOrd="0" presId="urn:microsoft.com/office/officeart/2018/2/layout/IconVerticalSolidList"/>
    <dgm:cxn modelId="{5DF7E8E2-8C1A-4567-9A5E-BFB33504CE18}" type="presParOf" srcId="{EF958826-200F-4E55-84D8-FFD35D4592D1}" destId="{55D983D2-FA2A-4793-AAE2-4EDCB1F6A72F}" srcOrd="3" destOrd="0" presId="urn:microsoft.com/office/officeart/2018/2/layout/IconVerticalSolidList"/>
    <dgm:cxn modelId="{31D61DDC-0456-4801-9818-CC30AD88FCA7}" type="presParOf" srcId="{28CB600B-9A45-421F-AAB2-FF59820C5F3E}" destId="{5777B1BA-0A74-4493-AFE4-07D323690B9E}" srcOrd="1" destOrd="0" presId="urn:microsoft.com/office/officeart/2018/2/layout/IconVerticalSolidList"/>
    <dgm:cxn modelId="{A6F8202F-DEFD-472D-9281-72CD7C811F5F}" type="presParOf" srcId="{28CB600B-9A45-421F-AAB2-FF59820C5F3E}" destId="{37A5D846-8F8F-4EA3-A9F5-32E3B1BBF86C}" srcOrd="2" destOrd="0" presId="urn:microsoft.com/office/officeart/2018/2/layout/IconVerticalSolidList"/>
    <dgm:cxn modelId="{C9732BB8-9890-4251-911A-B7D7ED1BDCFF}" type="presParOf" srcId="{37A5D846-8F8F-4EA3-A9F5-32E3B1BBF86C}" destId="{AAA24781-6CB6-4E17-8112-D0120A291106}" srcOrd="0" destOrd="0" presId="urn:microsoft.com/office/officeart/2018/2/layout/IconVerticalSolidList"/>
    <dgm:cxn modelId="{82B007A7-9330-4B65-B0C5-9229B94CD310}" type="presParOf" srcId="{37A5D846-8F8F-4EA3-A9F5-32E3B1BBF86C}" destId="{0695376C-126D-46EC-85B5-A6ABE51EB9C5}" srcOrd="1" destOrd="0" presId="urn:microsoft.com/office/officeart/2018/2/layout/IconVerticalSolidList"/>
    <dgm:cxn modelId="{2950D89B-AF7D-4C2E-A1C3-45D178F4B387}" type="presParOf" srcId="{37A5D846-8F8F-4EA3-A9F5-32E3B1BBF86C}" destId="{9F7EFEAC-12A8-41F8-9E00-BAD7A80360C8}" srcOrd="2" destOrd="0" presId="urn:microsoft.com/office/officeart/2018/2/layout/IconVerticalSolidList"/>
    <dgm:cxn modelId="{4B95A491-91BD-4CC5-B3AF-EE87736DC1C0}" type="presParOf" srcId="{37A5D846-8F8F-4EA3-A9F5-32E3B1BBF86C}" destId="{D2A7BB2D-DA73-477B-8BF3-0D69C37A820E}" srcOrd="3" destOrd="0" presId="urn:microsoft.com/office/officeart/2018/2/layout/IconVerticalSolidList"/>
    <dgm:cxn modelId="{2E935283-6867-4B12-BECB-64B18587BF88}" type="presParOf" srcId="{28CB600B-9A45-421F-AAB2-FF59820C5F3E}" destId="{1AF197B7-AEA8-42FB-9175-274316D3F657}" srcOrd="3" destOrd="0" presId="urn:microsoft.com/office/officeart/2018/2/layout/IconVerticalSolidList"/>
    <dgm:cxn modelId="{75926605-D0EA-4B38-A2F1-26878BEC90CB}" type="presParOf" srcId="{28CB600B-9A45-421F-AAB2-FF59820C5F3E}" destId="{DEE7C561-67F2-46D3-8E8C-906EF7E9A059}" srcOrd="4" destOrd="0" presId="urn:microsoft.com/office/officeart/2018/2/layout/IconVerticalSolidList"/>
    <dgm:cxn modelId="{C005B814-58E0-479F-B6E9-216885B244CF}" type="presParOf" srcId="{DEE7C561-67F2-46D3-8E8C-906EF7E9A059}" destId="{C4550AD5-2B09-4458-85D4-2755C1D4653D}" srcOrd="0" destOrd="0" presId="urn:microsoft.com/office/officeart/2018/2/layout/IconVerticalSolidList"/>
    <dgm:cxn modelId="{6AA44688-B5AC-4C8E-ABBD-6DE2B7E63E97}" type="presParOf" srcId="{DEE7C561-67F2-46D3-8E8C-906EF7E9A059}" destId="{D23AE269-509F-4FDA-95F7-20AF09DBE0A7}" srcOrd="1" destOrd="0" presId="urn:microsoft.com/office/officeart/2018/2/layout/IconVerticalSolidList"/>
    <dgm:cxn modelId="{07C52C9B-BF74-4513-BB4F-11084326DCBF}" type="presParOf" srcId="{DEE7C561-67F2-46D3-8E8C-906EF7E9A059}" destId="{76DB4B30-7BDD-4DEB-A2E9-2671E9B8304F}" srcOrd="2" destOrd="0" presId="urn:microsoft.com/office/officeart/2018/2/layout/IconVerticalSolidList"/>
    <dgm:cxn modelId="{788087EF-80DB-4AA5-A400-E352CA76CC64}" type="presParOf" srcId="{DEE7C561-67F2-46D3-8E8C-906EF7E9A059}" destId="{4002CAAA-E4F0-49DF-8F3B-C56CF8356348}" srcOrd="3" destOrd="0" presId="urn:microsoft.com/office/officeart/2018/2/layout/IconVerticalSolidList"/>
    <dgm:cxn modelId="{5A31BAFB-A8D0-4369-A803-ABEBC6503028}" type="presParOf" srcId="{28CB600B-9A45-421F-AAB2-FF59820C5F3E}" destId="{15BBF18D-686B-495F-BD57-10349565F2EF}" srcOrd="5" destOrd="0" presId="urn:microsoft.com/office/officeart/2018/2/layout/IconVerticalSolidList"/>
    <dgm:cxn modelId="{DEE0317B-AD7E-45CB-8C20-FCF4C6A11787}" type="presParOf" srcId="{28CB600B-9A45-421F-AAB2-FF59820C5F3E}" destId="{5AB98791-5CE8-4016-B7B7-E330031905D2}" srcOrd="6" destOrd="0" presId="urn:microsoft.com/office/officeart/2018/2/layout/IconVerticalSolidList"/>
    <dgm:cxn modelId="{03B512A1-E5D9-41FB-967B-2C7C3E9BAB25}" type="presParOf" srcId="{5AB98791-5CE8-4016-B7B7-E330031905D2}" destId="{CB2B0B48-6414-46BB-8124-E870DB1956F5}" srcOrd="0" destOrd="0" presId="urn:microsoft.com/office/officeart/2018/2/layout/IconVerticalSolidList"/>
    <dgm:cxn modelId="{F2D7DF43-08D9-4549-B029-20B21F817D4D}" type="presParOf" srcId="{5AB98791-5CE8-4016-B7B7-E330031905D2}" destId="{9DAE9F2D-EEE3-40FC-8A8D-BCCABA1F1A86}" srcOrd="1" destOrd="0" presId="urn:microsoft.com/office/officeart/2018/2/layout/IconVerticalSolidList"/>
    <dgm:cxn modelId="{8F68AE0E-5285-4E10-8796-6EAB3194072B}" type="presParOf" srcId="{5AB98791-5CE8-4016-B7B7-E330031905D2}" destId="{747F4EF5-EF7D-4FED-98F4-41828466DE8D}" srcOrd="2" destOrd="0" presId="urn:microsoft.com/office/officeart/2018/2/layout/IconVerticalSolidList"/>
    <dgm:cxn modelId="{5C3AEDEB-1BCA-4D85-B6D6-E1CF5290C965}" type="presParOf" srcId="{5AB98791-5CE8-4016-B7B7-E330031905D2}" destId="{78AAAE0E-7A6E-4251-8446-8B0BE09FA8F6}" srcOrd="3" destOrd="0" presId="urn:microsoft.com/office/officeart/2018/2/layout/IconVerticalSolidList"/>
    <dgm:cxn modelId="{414ED977-9199-4930-807B-39C8BE4636FC}" type="presParOf" srcId="{28CB600B-9A45-421F-AAB2-FF59820C5F3E}" destId="{2BC892AB-4CC6-462A-AB07-F6BB5E29EA64}" srcOrd="7" destOrd="0" presId="urn:microsoft.com/office/officeart/2018/2/layout/IconVerticalSolidList"/>
    <dgm:cxn modelId="{9AD955A9-8E49-4F29-A5E3-908F9CBFC80D}" type="presParOf" srcId="{28CB600B-9A45-421F-AAB2-FF59820C5F3E}" destId="{CBB1BE78-6860-4664-9F5C-53880442614A}" srcOrd="8" destOrd="0" presId="urn:microsoft.com/office/officeart/2018/2/layout/IconVerticalSolidList"/>
    <dgm:cxn modelId="{2990F34F-9209-4C65-BBA0-BCC657CEEC49}" type="presParOf" srcId="{CBB1BE78-6860-4664-9F5C-53880442614A}" destId="{717565EB-696F-45BA-AECC-C1310E0914DD}" srcOrd="0" destOrd="0" presId="urn:microsoft.com/office/officeart/2018/2/layout/IconVerticalSolidList"/>
    <dgm:cxn modelId="{7CF76EC8-E6E3-4F03-9A75-812D11BE9E83}" type="presParOf" srcId="{CBB1BE78-6860-4664-9F5C-53880442614A}" destId="{EBDC6758-8986-4234-A7AF-03E7596232A4}" srcOrd="1" destOrd="0" presId="urn:microsoft.com/office/officeart/2018/2/layout/IconVerticalSolidList"/>
    <dgm:cxn modelId="{493220E9-7EB1-4A48-BC33-FD7BDBB6F9EA}" type="presParOf" srcId="{CBB1BE78-6860-4664-9F5C-53880442614A}" destId="{D1E36914-C8B7-42FF-B2C1-A0C8DA320F26}" srcOrd="2" destOrd="0" presId="urn:microsoft.com/office/officeart/2018/2/layout/IconVerticalSolidList"/>
    <dgm:cxn modelId="{C0DFADE3-9AFB-4A71-8494-A6A1087B914A}" type="presParOf" srcId="{CBB1BE78-6860-4664-9F5C-53880442614A}" destId="{4DB9AD30-321E-47A2-9F70-5F5E0BC51D58}" srcOrd="3" destOrd="0" presId="urn:microsoft.com/office/officeart/2018/2/layout/IconVerticalSolidList"/>
    <dgm:cxn modelId="{E56623F0-213E-4902-B819-4CD058D63F45}" type="presParOf" srcId="{28CB600B-9A45-421F-AAB2-FF59820C5F3E}" destId="{71938800-BC22-459F-B1C2-3D0FD3116865}" srcOrd="9" destOrd="0" presId="urn:microsoft.com/office/officeart/2018/2/layout/IconVerticalSolidList"/>
    <dgm:cxn modelId="{0BC6C58F-3E45-4493-9BCD-1EC6701A5142}" type="presParOf" srcId="{28CB600B-9A45-421F-AAB2-FF59820C5F3E}" destId="{A8FB98B6-B8B1-4B59-AA56-0C79E26470DB}" srcOrd="10" destOrd="0" presId="urn:microsoft.com/office/officeart/2018/2/layout/IconVerticalSolidList"/>
    <dgm:cxn modelId="{D9E79F0B-A865-4A27-B8FC-8AD8885B53A2}" type="presParOf" srcId="{A8FB98B6-B8B1-4B59-AA56-0C79E26470DB}" destId="{C844433E-F319-4382-9ED7-35C50B17B726}" srcOrd="0" destOrd="0" presId="urn:microsoft.com/office/officeart/2018/2/layout/IconVerticalSolidList"/>
    <dgm:cxn modelId="{4E951195-0483-40D5-842C-8AD499011693}" type="presParOf" srcId="{A8FB98B6-B8B1-4B59-AA56-0C79E26470DB}" destId="{F8FD6C7C-2D12-4DE3-8D8C-3EDDD40090B5}" srcOrd="1" destOrd="0" presId="urn:microsoft.com/office/officeart/2018/2/layout/IconVerticalSolidList"/>
    <dgm:cxn modelId="{93427DEA-289A-4763-8CD2-9FDF3AEE8ECE}" type="presParOf" srcId="{A8FB98B6-B8B1-4B59-AA56-0C79E26470DB}" destId="{CA20BF59-DB87-4B54-B9FA-23F82592483C}" srcOrd="2" destOrd="0" presId="urn:microsoft.com/office/officeart/2018/2/layout/IconVerticalSolidList"/>
    <dgm:cxn modelId="{E5064F30-4195-4274-B062-95AF1630A22B}" type="presParOf" srcId="{A8FB98B6-B8B1-4B59-AA56-0C79E26470DB}" destId="{21B58297-F002-4790-9E11-23BE89F77F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3957CE-F31D-2449-A9F0-0D0EB8683009}"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US"/>
        </a:p>
      </dgm:t>
    </dgm:pt>
    <dgm:pt modelId="{BFE2C84E-BBF4-9547-8309-C0BD740AED2A}">
      <dgm:prSet phldrT="[Text]"/>
      <dgm:spPr/>
      <dgm:t>
        <a:bodyPr/>
        <a:lstStyle/>
        <a:p>
          <a:r>
            <a:rPr lang="en-US" dirty="0"/>
            <a:t>Baseline model</a:t>
          </a:r>
        </a:p>
      </dgm:t>
    </dgm:pt>
    <dgm:pt modelId="{A530772E-0A89-DB4C-B017-31DF53ABDFE6}" type="parTrans" cxnId="{2D9006F7-024B-6441-83FA-7F8445B45A46}">
      <dgm:prSet/>
      <dgm:spPr/>
      <dgm:t>
        <a:bodyPr/>
        <a:lstStyle/>
        <a:p>
          <a:endParaRPr lang="en-US"/>
        </a:p>
      </dgm:t>
    </dgm:pt>
    <dgm:pt modelId="{70DD31DC-7B51-8943-9111-ED653F21EB92}" type="sibTrans" cxnId="{2D9006F7-024B-6441-83FA-7F8445B45A46}">
      <dgm:prSet/>
      <dgm:spPr/>
      <dgm:t>
        <a:bodyPr/>
        <a:lstStyle/>
        <a:p>
          <a:endParaRPr lang="en-US"/>
        </a:p>
      </dgm:t>
    </dgm:pt>
    <dgm:pt modelId="{8EBB8A5B-5C3D-C948-BF29-0A7E4177ED36}">
      <dgm:prSet phldrT="[Text]"/>
      <dgm:spPr/>
      <dgm:t>
        <a:bodyPr/>
        <a:lstStyle/>
        <a:p>
          <a:r>
            <a:rPr lang="en-US" b="1" dirty="0"/>
            <a:t>Mean Method</a:t>
          </a:r>
          <a:r>
            <a:rPr lang="en-US" dirty="0"/>
            <a:t>: predict and forecast by using the average of the time series</a:t>
          </a:r>
        </a:p>
      </dgm:t>
    </dgm:pt>
    <dgm:pt modelId="{3615F8E8-83C5-D141-8C2A-839E62007205}" type="parTrans" cxnId="{0804BF46-749B-B64C-A70E-87BCBF5AA1B4}">
      <dgm:prSet/>
      <dgm:spPr/>
      <dgm:t>
        <a:bodyPr/>
        <a:lstStyle/>
        <a:p>
          <a:endParaRPr lang="en-US"/>
        </a:p>
      </dgm:t>
    </dgm:pt>
    <dgm:pt modelId="{632FA60E-AD5A-1545-A7BB-1DA4C2B72427}" type="sibTrans" cxnId="{0804BF46-749B-B64C-A70E-87BCBF5AA1B4}">
      <dgm:prSet/>
      <dgm:spPr/>
      <dgm:t>
        <a:bodyPr/>
        <a:lstStyle/>
        <a:p>
          <a:endParaRPr lang="en-US"/>
        </a:p>
      </dgm:t>
    </dgm:pt>
    <dgm:pt modelId="{18CCEFA8-E181-064E-8AFA-169D577E3D11}">
      <dgm:prSet phldrT="[Text]"/>
      <dgm:spPr/>
      <dgm:t>
        <a:bodyPr/>
        <a:lstStyle/>
        <a:p>
          <a:r>
            <a:rPr lang="en-US" dirty="0"/>
            <a:t>Model</a:t>
          </a:r>
        </a:p>
      </dgm:t>
    </dgm:pt>
    <dgm:pt modelId="{939CBF30-B3D2-934C-9839-459EEADF89A8}" type="parTrans" cxnId="{0DC13210-0451-9C4D-BC53-0EF2E3DD46D3}">
      <dgm:prSet/>
      <dgm:spPr/>
      <dgm:t>
        <a:bodyPr/>
        <a:lstStyle/>
        <a:p>
          <a:endParaRPr lang="en-US"/>
        </a:p>
      </dgm:t>
    </dgm:pt>
    <dgm:pt modelId="{4D059392-8B82-724A-B292-CB00513A4B99}" type="sibTrans" cxnId="{0DC13210-0451-9C4D-BC53-0EF2E3DD46D3}">
      <dgm:prSet/>
      <dgm:spPr/>
      <dgm:t>
        <a:bodyPr/>
        <a:lstStyle/>
        <a:p>
          <a:endParaRPr lang="en-US"/>
        </a:p>
      </dgm:t>
    </dgm:pt>
    <dgm:pt modelId="{C355B9D1-BC37-174A-9A2A-CE1FDFF0F1A3}">
      <dgm:prSet phldrT="[Text]"/>
      <dgm:spPr/>
      <dgm:t>
        <a:bodyPr/>
        <a:lstStyle/>
        <a:p>
          <a:r>
            <a:rPr lang="en-US" b="1" dirty="0"/>
            <a:t>Auto Arima: </a:t>
          </a:r>
          <a:r>
            <a:rPr lang="en-US" b="0" dirty="0"/>
            <a:t>generate optimal </a:t>
          </a:r>
          <a:r>
            <a:rPr lang="en-US" b="0" dirty="0" err="1"/>
            <a:t>p,d,q</a:t>
          </a:r>
          <a:r>
            <a:rPr lang="en-US" b="0" dirty="0"/>
            <a:t> for seasonal and non seasonal time series </a:t>
          </a:r>
        </a:p>
      </dgm:t>
    </dgm:pt>
    <dgm:pt modelId="{AA934F42-A7B0-5641-88F9-C37CD1E6305F}" type="parTrans" cxnId="{40ECC712-5C4B-5641-930D-A84ED65B9A68}">
      <dgm:prSet/>
      <dgm:spPr/>
      <dgm:t>
        <a:bodyPr/>
        <a:lstStyle/>
        <a:p>
          <a:endParaRPr lang="en-US"/>
        </a:p>
      </dgm:t>
    </dgm:pt>
    <dgm:pt modelId="{0B27DEC8-56EF-9348-9417-4BF9E9B34CD8}" type="sibTrans" cxnId="{40ECC712-5C4B-5641-930D-A84ED65B9A68}">
      <dgm:prSet/>
      <dgm:spPr/>
      <dgm:t>
        <a:bodyPr/>
        <a:lstStyle/>
        <a:p>
          <a:endParaRPr lang="en-US"/>
        </a:p>
      </dgm:t>
    </dgm:pt>
    <dgm:pt modelId="{1FB99760-9F41-E645-AB7E-D90B1D9FAA88}" type="pres">
      <dgm:prSet presAssocID="{F33957CE-F31D-2449-A9F0-0D0EB8683009}" presName="Name0" presStyleCnt="0">
        <dgm:presLayoutVars>
          <dgm:dir/>
          <dgm:animLvl val="lvl"/>
          <dgm:resizeHandles/>
        </dgm:presLayoutVars>
      </dgm:prSet>
      <dgm:spPr/>
    </dgm:pt>
    <dgm:pt modelId="{FD16B0AC-D32B-1D47-AD77-A8081362A905}" type="pres">
      <dgm:prSet presAssocID="{BFE2C84E-BBF4-9547-8309-C0BD740AED2A}" presName="linNode" presStyleCnt="0"/>
      <dgm:spPr/>
    </dgm:pt>
    <dgm:pt modelId="{CCD47E85-348F-E249-9361-D86F70F60875}" type="pres">
      <dgm:prSet presAssocID="{BFE2C84E-BBF4-9547-8309-C0BD740AED2A}" presName="parentShp" presStyleLbl="node1" presStyleIdx="0" presStyleCnt="2">
        <dgm:presLayoutVars>
          <dgm:bulletEnabled val="1"/>
        </dgm:presLayoutVars>
      </dgm:prSet>
      <dgm:spPr/>
    </dgm:pt>
    <dgm:pt modelId="{76992C96-C014-C842-8E20-415AE37B1AAE}" type="pres">
      <dgm:prSet presAssocID="{BFE2C84E-BBF4-9547-8309-C0BD740AED2A}" presName="childShp" presStyleLbl="bgAccFollowNode1" presStyleIdx="0" presStyleCnt="2">
        <dgm:presLayoutVars>
          <dgm:bulletEnabled val="1"/>
        </dgm:presLayoutVars>
      </dgm:prSet>
      <dgm:spPr/>
    </dgm:pt>
    <dgm:pt modelId="{850233EA-B36D-4D48-B324-CFB2F2CACCB3}" type="pres">
      <dgm:prSet presAssocID="{70DD31DC-7B51-8943-9111-ED653F21EB92}" presName="spacing" presStyleCnt="0"/>
      <dgm:spPr/>
    </dgm:pt>
    <dgm:pt modelId="{33777E51-1B7C-4048-BFAC-C989966E285B}" type="pres">
      <dgm:prSet presAssocID="{18CCEFA8-E181-064E-8AFA-169D577E3D11}" presName="linNode" presStyleCnt="0"/>
      <dgm:spPr/>
    </dgm:pt>
    <dgm:pt modelId="{081DFF9B-8CE8-9F4F-8EE7-452FEE47D86F}" type="pres">
      <dgm:prSet presAssocID="{18CCEFA8-E181-064E-8AFA-169D577E3D11}" presName="parentShp" presStyleLbl="node1" presStyleIdx="1" presStyleCnt="2" custLinFactNeighborX="-1460" custLinFactNeighborY="19196">
        <dgm:presLayoutVars>
          <dgm:bulletEnabled val="1"/>
        </dgm:presLayoutVars>
      </dgm:prSet>
      <dgm:spPr/>
    </dgm:pt>
    <dgm:pt modelId="{89BE2237-26C8-C94B-A932-494D07477F42}" type="pres">
      <dgm:prSet presAssocID="{18CCEFA8-E181-064E-8AFA-169D577E3D11}" presName="childShp" presStyleLbl="bgAccFollowNode1" presStyleIdx="1" presStyleCnt="2">
        <dgm:presLayoutVars>
          <dgm:bulletEnabled val="1"/>
        </dgm:presLayoutVars>
      </dgm:prSet>
      <dgm:spPr/>
    </dgm:pt>
  </dgm:ptLst>
  <dgm:cxnLst>
    <dgm:cxn modelId="{0DC13210-0451-9C4D-BC53-0EF2E3DD46D3}" srcId="{F33957CE-F31D-2449-A9F0-0D0EB8683009}" destId="{18CCEFA8-E181-064E-8AFA-169D577E3D11}" srcOrd="1" destOrd="0" parTransId="{939CBF30-B3D2-934C-9839-459EEADF89A8}" sibTransId="{4D059392-8B82-724A-B292-CB00513A4B99}"/>
    <dgm:cxn modelId="{40ECC712-5C4B-5641-930D-A84ED65B9A68}" srcId="{18CCEFA8-E181-064E-8AFA-169D577E3D11}" destId="{C355B9D1-BC37-174A-9A2A-CE1FDFF0F1A3}" srcOrd="0" destOrd="0" parTransId="{AA934F42-A7B0-5641-88F9-C37CD1E6305F}" sibTransId="{0B27DEC8-56EF-9348-9417-4BF9E9B34CD8}"/>
    <dgm:cxn modelId="{0804BF46-749B-B64C-A70E-87BCBF5AA1B4}" srcId="{BFE2C84E-BBF4-9547-8309-C0BD740AED2A}" destId="{8EBB8A5B-5C3D-C948-BF29-0A7E4177ED36}" srcOrd="0" destOrd="0" parTransId="{3615F8E8-83C5-D141-8C2A-839E62007205}" sibTransId="{632FA60E-AD5A-1545-A7BB-1DA4C2B72427}"/>
    <dgm:cxn modelId="{B8A0F353-0FF4-8F40-96FD-0BEB206C6A1E}" type="presOf" srcId="{BFE2C84E-BBF4-9547-8309-C0BD740AED2A}" destId="{CCD47E85-348F-E249-9361-D86F70F60875}" srcOrd="0" destOrd="0" presId="urn:microsoft.com/office/officeart/2005/8/layout/vList6"/>
    <dgm:cxn modelId="{4E1EE665-B338-C846-BF55-BDA10E3FF306}" type="presOf" srcId="{F33957CE-F31D-2449-A9F0-0D0EB8683009}" destId="{1FB99760-9F41-E645-AB7E-D90B1D9FAA88}" srcOrd="0" destOrd="0" presId="urn:microsoft.com/office/officeart/2005/8/layout/vList6"/>
    <dgm:cxn modelId="{DDE092A7-5F32-DE40-931B-F70C73A0B8AD}" type="presOf" srcId="{C355B9D1-BC37-174A-9A2A-CE1FDFF0F1A3}" destId="{89BE2237-26C8-C94B-A932-494D07477F42}" srcOrd="0" destOrd="0" presId="urn:microsoft.com/office/officeart/2005/8/layout/vList6"/>
    <dgm:cxn modelId="{D76201B0-2AF4-7D49-98EF-34967B8A5CAD}" type="presOf" srcId="{18CCEFA8-E181-064E-8AFA-169D577E3D11}" destId="{081DFF9B-8CE8-9F4F-8EE7-452FEE47D86F}" srcOrd="0" destOrd="0" presId="urn:microsoft.com/office/officeart/2005/8/layout/vList6"/>
    <dgm:cxn modelId="{96C2C9F6-B11B-DD44-B97C-168781320EDA}" type="presOf" srcId="{8EBB8A5B-5C3D-C948-BF29-0A7E4177ED36}" destId="{76992C96-C014-C842-8E20-415AE37B1AAE}" srcOrd="0" destOrd="0" presId="urn:microsoft.com/office/officeart/2005/8/layout/vList6"/>
    <dgm:cxn modelId="{2D9006F7-024B-6441-83FA-7F8445B45A46}" srcId="{F33957CE-F31D-2449-A9F0-0D0EB8683009}" destId="{BFE2C84E-BBF4-9547-8309-C0BD740AED2A}" srcOrd="0" destOrd="0" parTransId="{A530772E-0A89-DB4C-B017-31DF53ABDFE6}" sibTransId="{70DD31DC-7B51-8943-9111-ED653F21EB92}"/>
    <dgm:cxn modelId="{4E363879-7B7E-024E-9933-208339BE361E}" type="presParOf" srcId="{1FB99760-9F41-E645-AB7E-D90B1D9FAA88}" destId="{FD16B0AC-D32B-1D47-AD77-A8081362A905}" srcOrd="0" destOrd="0" presId="urn:microsoft.com/office/officeart/2005/8/layout/vList6"/>
    <dgm:cxn modelId="{C8478FCE-56E7-3C47-88D8-C19744D2E73C}" type="presParOf" srcId="{FD16B0AC-D32B-1D47-AD77-A8081362A905}" destId="{CCD47E85-348F-E249-9361-D86F70F60875}" srcOrd="0" destOrd="0" presId="urn:microsoft.com/office/officeart/2005/8/layout/vList6"/>
    <dgm:cxn modelId="{0A26A43F-80E2-F047-9207-7240333147D5}" type="presParOf" srcId="{FD16B0AC-D32B-1D47-AD77-A8081362A905}" destId="{76992C96-C014-C842-8E20-415AE37B1AAE}" srcOrd="1" destOrd="0" presId="urn:microsoft.com/office/officeart/2005/8/layout/vList6"/>
    <dgm:cxn modelId="{0A4BCEE8-D6F3-414F-AA03-1C23B5BD4C5F}" type="presParOf" srcId="{1FB99760-9F41-E645-AB7E-D90B1D9FAA88}" destId="{850233EA-B36D-4D48-B324-CFB2F2CACCB3}" srcOrd="1" destOrd="0" presId="urn:microsoft.com/office/officeart/2005/8/layout/vList6"/>
    <dgm:cxn modelId="{1132556E-7BAE-C444-8AD5-C1BF07FF58CB}" type="presParOf" srcId="{1FB99760-9F41-E645-AB7E-D90B1D9FAA88}" destId="{33777E51-1B7C-4048-BFAC-C989966E285B}" srcOrd="2" destOrd="0" presId="urn:microsoft.com/office/officeart/2005/8/layout/vList6"/>
    <dgm:cxn modelId="{F257F9AD-CF33-1844-ACDB-437EC82B2E00}" type="presParOf" srcId="{33777E51-1B7C-4048-BFAC-C989966E285B}" destId="{081DFF9B-8CE8-9F4F-8EE7-452FEE47D86F}" srcOrd="0" destOrd="0" presId="urn:microsoft.com/office/officeart/2005/8/layout/vList6"/>
    <dgm:cxn modelId="{0F2EE693-8641-C644-8173-971059D97425}" type="presParOf" srcId="{33777E51-1B7C-4048-BFAC-C989966E285B}" destId="{89BE2237-26C8-C94B-A932-494D07477F4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3957CE-F31D-2449-A9F0-0D0EB8683009}"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US"/>
        </a:p>
      </dgm:t>
    </dgm:pt>
    <dgm:pt modelId="{BFE2C84E-BBF4-9547-8309-C0BD740AED2A}">
      <dgm:prSet phldrT="[Text]" custT="1"/>
      <dgm:spPr/>
      <dgm:t>
        <a:bodyPr/>
        <a:lstStyle/>
        <a:p>
          <a:r>
            <a:rPr lang="en-US" sz="2400" dirty="0"/>
            <a:t>MAE</a:t>
          </a:r>
        </a:p>
      </dgm:t>
    </dgm:pt>
    <dgm:pt modelId="{A530772E-0A89-DB4C-B017-31DF53ABDFE6}" type="parTrans" cxnId="{2D9006F7-024B-6441-83FA-7F8445B45A46}">
      <dgm:prSet/>
      <dgm:spPr/>
      <dgm:t>
        <a:bodyPr/>
        <a:lstStyle/>
        <a:p>
          <a:endParaRPr lang="en-US"/>
        </a:p>
      </dgm:t>
    </dgm:pt>
    <dgm:pt modelId="{70DD31DC-7B51-8943-9111-ED653F21EB92}" type="sibTrans" cxnId="{2D9006F7-024B-6441-83FA-7F8445B45A46}">
      <dgm:prSet/>
      <dgm:spPr/>
      <dgm:t>
        <a:bodyPr/>
        <a:lstStyle/>
        <a:p>
          <a:endParaRPr lang="en-US"/>
        </a:p>
      </dgm:t>
    </dgm:pt>
    <dgm:pt modelId="{8EBB8A5B-5C3D-C948-BF29-0A7E4177ED36}">
      <dgm:prSet phldrT="[Text]" custT="1"/>
      <dgm:spPr/>
      <dgm:t>
        <a:bodyPr/>
        <a:lstStyle/>
        <a:p>
          <a:r>
            <a:rPr lang="en-US" sz="1400" dirty="0"/>
            <a:t>we need a robust model for each store that won’t be influenced by outliers in the time series </a:t>
          </a:r>
        </a:p>
      </dgm:t>
    </dgm:pt>
    <dgm:pt modelId="{3615F8E8-83C5-D141-8C2A-839E62007205}" type="parTrans" cxnId="{0804BF46-749B-B64C-A70E-87BCBF5AA1B4}">
      <dgm:prSet/>
      <dgm:spPr/>
      <dgm:t>
        <a:bodyPr/>
        <a:lstStyle/>
        <a:p>
          <a:endParaRPr lang="en-US"/>
        </a:p>
      </dgm:t>
    </dgm:pt>
    <dgm:pt modelId="{632FA60E-AD5A-1545-A7BB-1DA4C2B72427}" type="sibTrans" cxnId="{0804BF46-749B-B64C-A70E-87BCBF5AA1B4}">
      <dgm:prSet/>
      <dgm:spPr/>
      <dgm:t>
        <a:bodyPr/>
        <a:lstStyle/>
        <a:p>
          <a:endParaRPr lang="en-US"/>
        </a:p>
      </dgm:t>
    </dgm:pt>
    <dgm:pt modelId="{18CCEFA8-E181-064E-8AFA-169D577E3D11}">
      <dgm:prSet phldrT="[Text]" custT="1"/>
      <dgm:spPr/>
      <dgm:t>
        <a:bodyPr/>
        <a:lstStyle/>
        <a:p>
          <a:r>
            <a:rPr lang="en-US" sz="2300" dirty="0"/>
            <a:t>WAPE</a:t>
          </a:r>
        </a:p>
      </dgm:t>
    </dgm:pt>
    <dgm:pt modelId="{939CBF30-B3D2-934C-9839-459EEADF89A8}" type="parTrans" cxnId="{0DC13210-0451-9C4D-BC53-0EF2E3DD46D3}">
      <dgm:prSet/>
      <dgm:spPr/>
      <dgm:t>
        <a:bodyPr/>
        <a:lstStyle/>
        <a:p>
          <a:endParaRPr lang="en-US"/>
        </a:p>
      </dgm:t>
    </dgm:pt>
    <dgm:pt modelId="{4D059392-8B82-724A-B292-CB00513A4B99}" type="sibTrans" cxnId="{0DC13210-0451-9C4D-BC53-0EF2E3DD46D3}">
      <dgm:prSet/>
      <dgm:spPr/>
      <dgm:t>
        <a:bodyPr/>
        <a:lstStyle/>
        <a:p>
          <a:endParaRPr lang="en-US"/>
        </a:p>
      </dgm:t>
    </dgm:pt>
    <dgm:pt modelId="{C355B9D1-BC37-174A-9A2A-CE1FDFF0F1A3}">
      <dgm:prSet phldrT="[Text]" custT="1"/>
      <dgm:spPr/>
      <dgm:t>
        <a:bodyPr/>
        <a:lstStyle/>
        <a:p>
          <a:r>
            <a:rPr lang="en-US" sz="1400" b="0" dirty="0"/>
            <a:t>Check model robustness over 8 weeks of prediction</a:t>
          </a:r>
        </a:p>
      </dgm:t>
    </dgm:pt>
    <dgm:pt modelId="{AA934F42-A7B0-5641-88F9-C37CD1E6305F}" type="parTrans" cxnId="{40ECC712-5C4B-5641-930D-A84ED65B9A68}">
      <dgm:prSet/>
      <dgm:spPr/>
      <dgm:t>
        <a:bodyPr/>
        <a:lstStyle/>
        <a:p>
          <a:endParaRPr lang="en-US"/>
        </a:p>
      </dgm:t>
    </dgm:pt>
    <dgm:pt modelId="{0B27DEC8-56EF-9348-9417-4BF9E9B34CD8}" type="sibTrans" cxnId="{40ECC712-5C4B-5641-930D-A84ED65B9A68}">
      <dgm:prSet/>
      <dgm:spPr/>
      <dgm:t>
        <a:bodyPr/>
        <a:lstStyle/>
        <a:p>
          <a:endParaRPr lang="en-US"/>
        </a:p>
      </dgm:t>
    </dgm:pt>
    <dgm:pt modelId="{1FB99760-9F41-E645-AB7E-D90B1D9FAA88}" type="pres">
      <dgm:prSet presAssocID="{F33957CE-F31D-2449-A9F0-0D0EB8683009}" presName="Name0" presStyleCnt="0">
        <dgm:presLayoutVars>
          <dgm:dir/>
          <dgm:animLvl val="lvl"/>
          <dgm:resizeHandles/>
        </dgm:presLayoutVars>
      </dgm:prSet>
      <dgm:spPr/>
    </dgm:pt>
    <dgm:pt modelId="{FD16B0AC-D32B-1D47-AD77-A8081362A905}" type="pres">
      <dgm:prSet presAssocID="{BFE2C84E-BBF4-9547-8309-C0BD740AED2A}" presName="linNode" presStyleCnt="0"/>
      <dgm:spPr/>
    </dgm:pt>
    <dgm:pt modelId="{CCD47E85-348F-E249-9361-D86F70F60875}" type="pres">
      <dgm:prSet presAssocID="{BFE2C84E-BBF4-9547-8309-C0BD740AED2A}" presName="parentShp" presStyleLbl="node1" presStyleIdx="0" presStyleCnt="2">
        <dgm:presLayoutVars>
          <dgm:bulletEnabled val="1"/>
        </dgm:presLayoutVars>
      </dgm:prSet>
      <dgm:spPr/>
    </dgm:pt>
    <dgm:pt modelId="{76992C96-C014-C842-8E20-415AE37B1AAE}" type="pres">
      <dgm:prSet presAssocID="{BFE2C84E-BBF4-9547-8309-C0BD740AED2A}" presName="childShp" presStyleLbl="bgAccFollowNode1" presStyleIdx="0" presStyleCnt="2">
        <dgm:presLayoutVars>
          <dgm:bulletEnabled val="1"/>
        </dgm:presLayoutVars>
      </dgm:prSet>
      <dgm:spPr/>
    </dgm:pt>
    <dgm:pt modelId="{850233EA-B36D-4D48-B324-CFB2F2CACCB3}" type="pres">
      <dgm:prSet presAssocID="{70DD31DC-7B51-8943-9111-ED653F21EB92}" presName="spacing" presStyleCnt="0"/>
      <dgm:spPr/>
    </dgm:pt>
    <dgm:pt modelId="{33777E51-1B7C-4048-BFAC-C989966E285B}" type="pres">
      <dgm:prSet presAssocID="{18CCEFA8-E181-064E-8AFA-169D577E3D11}" presName="linNode" presStyleCnt="0"/>
      <dgm:spPr/>
    </dgm:pt>
    <dgm:pt modelId="{081DFF9B-8CE8-9F4F-8EE7-452FEE47D86F}" type="pres">
      <dgm:prSet presAssocID="{18CCEFA8-E181-064E-8AFA-169D577E3D11}" presName="parentShp" presStyleLbl="node1" presStyleIdx="1" presStyleCnt="2" custLinFactNeighborX="-1460" custLinFactNeighborY="19196">
        <dgm:presLayoutVars>
          <dgm:bulletEnabled val="1"/>
        </dgm:presLayoutVars>
      </dgm:prSet>
      <dgm:spPr/>
    </dgm:pt>
    <dgm:pt modelId="{89BE2237-26C8-C94B-A932-494D07477F42}" type="pres">
      <dgm:prSet presAssocID="{18CCEFA8-E181-064E-8AFA-169D577E3D11}" presName="childShp" presStyleLbl="bgAccFollowNode1" presStyleIdx="1" presStyleCnt="2" custLinFactNeighborX="9127" custLinFactNeighborY="1444">
        <dgm:presLayoutVars>
          <dgm:bulletEnabled val="1"/>
        </dgm:presLayoutVars>
      </dgm:prSet>
      <dgm:spPr/>
    </dgm:pt>
  </dgm:ptLst>
  <dgm:cxnLst>
    <dgm:cxn modelId="{0DC13210-0451-9C4D-BC53-0EF2E3DD46D3}" srcId="{F33957CE-F31D-2449-A9F0-0D0EB8683009}" destId="{18CCEFA8-E181-064E-8AFA-169D577E3D11}" srcOrd="1" destOrd="0" parTransId="{939CBF30-B3D2-934C-9839-459EEADF89A8}" sibTransId="{4D059392-8B82-724A-B292-CB00513A4B99}"/>
    <dgm:cxn modelId="{40ECC712-5C4B-5641-930D-A84ED65B9A68}" srcId="{18CCEFA8-E181-064E-8AFA-169D577E3D11}" destId="{C355B9D1-BC37-174A-9A2A-CE1FDFF0F1A3}" srcOrd="0" destOrd="0" parTransId="{AA934F42-A7B0-5641-88F9-C37CD1E6305F}" sibTransId="{0B27DEC8-56EF-9348-9417-4BF9E9B34CD8}"/>
    <dgm:cxn modelId="{0804BF46-749B-B64C-A70E-87BCBF5AA1B4}" srcId="{BFE2C84E-BBF4-9547-8309-C0BD740AED2A}" destId="{8EBB8A5B-5C3D-C948-BF29-0A7E4177ED36}" srcOrd="0" destOrd="0" parTransId="{3615F8E8-83C5-D141-8C2A-839E62007205}" sibTransId="{632FA60E-AD5A-1545-A7BB-1DA4C2B72427}"/>
    <dgm:cxn modelId="{B8A0F353-0FF4-8F40-96FD-0BEB206C6A1E}" type="presOf" srcId="{BFE2C84E-BBF4-9547-8309-C0BD740AED2A}" destId="{CCD47E85-348F-E249-9361-D86F70F60875}" srcOrd="0" destOrd="0" presId="urn:microsoft.com/office/officeart/2005/8/layout/vList6"/>
    <dgm:cxn modelId="{4E1EE665-B338-C846-BF55-BDA10E3FF306}" type="presOf" srcId="{F33957CE-F31D-2449-A9F0-0D0EB8683009}" destId="{1FB99760-9F41-E645-AB7E-D90B1D9FAA88}" srcOrd="0" destOrd="0" presId="urn:microsoft.com/office/officeart/2005/8/layout/vList6"/>
    <dgm:cxn modelId="{DDE092A7-5F32-DE40-931B-F70C73A0B8AD}" type="presOf" srcId="{C355B9D1-BC37-174A-9A2A-CE1FDFF0F1A3}" destId="{89BE2237-26C8-C94B-A932-494D07477F42}" srcOrd="0" destOrd="0" presId="urn:microsoft.com/office/officeart/2005/8/layout/vList6"/>
    <dgm:cxn modelId="{D76201B0-2AF4-7D49-98EF-34967B8A5CAD}" type="presOf" srcId="{18CCEFA8-E181-064E-8AFA-169D577E3D11}" destId="{081DFF9B-8CE8-9F4F-8EE7-452FEE47D86F}" srcOrd="0" destOrd="0" presId="urn:microsoft.com/office/officeart/2005/8/layout/vList6"/>
    <dgm:cxn modelId="{96C2C9F6-B11B-DD44-B97C-168781320EDA}" type="presOf" srcId="{8EBB8A5B-5C3D-C948-BF29-0A7E4177ED36}" destId="{76992C96-C014-C842-8E20-415AE37B1AAE}" srcOrd="0" destOrd="0" presId="urn:microsoft.com/office/officeart/2005/8/layout/vList6"/>
    <dgm:cxn modelId="{2D9006F7-024B-6441-83FA-7F8445B45A46}" srcId="{F33957CE-F31D-2449-A9F0-0D0EB8683009}" destId="{BFE2C84E-BBF4-9547-8309-C0BD740AED2A}" srcOrd="0" destOrd="0" parTransId="{A530772E-0A89-DB4C-B017-31DF53ABDFE6}" sibTransId="{70DD31DC-7B51-8943-9111-ED653F21EB92}"/>
    <dgm:cxn modelId="{4E363879-7B7E-024E-9933-208339BE361E}" type="presParOf" srcId="{1FB99760-9F41-E645-AB7E-D90B1D9FAA88}" destId="{FD16B0AC-D32B-1D47-AD77-A8081362A905}" srcOrd="0" destOrd="0" presId="urn:microsoft.com/office/officeart/2005/8/layout/vList6"/>
    <dgm:cxn modelId="{C8478FCE-56E7-3C47-88D8-C19744D2E73C}" type="presParOf" srcId="{FD16B0AC-D32B-1D47-AD77-A8081362A905}" destId="{CCD47E85-348F-E249-9361-D86F70F60875}" srcOrd="0" destOrd="0" presId="urn:microsoft.com/office/officeart/2005/8/layout/vList6"/>
    <dgm:cxn modelId="{0A26A43F-80E2-F047-9207-7240333147D5}" type="presParOf" srcId="{FD16B0AC-D32B-1D47-AD77-A8081362A905}" destId="{76992C96-C014-C842-8E20-415AE37B1AAE}" srcOrd="1" destOrd="0" presId="urn:microsoft.com/office/officeart/2005/8/layout/vList6"/>
    <dgm:cxn modelId="{0A4BCEE8-D6F3-414F-AA03-1C23B5BD4C5F}" type="presParOf" srcId="{1FB99760-9F41-E645-AB7E-D90B1D9FAA88}" destId="{850233EA-B36D-4D48-B324-CFB2F2CACCB3}" srcOrd="1" destOrd="0" presId="urn:microsoft.com/office/officeart/2005/8/layout/vList6"/>
    <dgm:cxn modelId="{1132556E-7BAE-C444-8AD5-C1BF07FF58CB}" type="presParOf" srcId="{1FB99760-9F41-E645-AB7E-D90B1D9FAA88}" destId="{33777E51-1B7C-4048-BFAC-C989966E285B}" srcOrd="2" destOrd="0" presId="urn:microsoft.com/office/officeart/2005/8/layout/vList6"/>
    <dgm:cxn modelId="{F257F9AD-CF33-1844-ACDB-437EC82B2E00}" type="presParOf" srcId="{33777E51-1B7C-4048-BFAC-C989966E285B}" destId="{081DFF9B-8CE8-9F4F-8EE7-452FEE47D86F}" srcOrd="0" destOrd="0" presId="urn:microsoft.com/office/officeart/2005/8/layout/vList6"/>
    <dgm:cxn modelId="{0F2EE693-8641-C644-8173-971059D97425}" type="presParOf" srcId="{33777E51-1B7C-4048-BFAC-C989966E285B}" destId="{89BE2237-26C8-C94B-A932-494D07477F42}" srcOrd="1" destOrd="0" presId="urn:microsoft.com/office/officeart/2005/8/layout/v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46BD5-405E-455E-988B-31B50F2AFA87}">
      <dsp:nvSpPr>
        <dsp:cNvPr id="0" name=""/>
        <dsp:cNvSpPr/>
      </dsp:nvSpPr>
      <dsp:spPr>
        <a:xfrm>
          <a:off x="0" y="1710"/>
          <a:ext cx="5821767" cy="7288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1BDED1-B6E9-4643-873A-75DCC65D5A3A}">
      <dsp:nvSpPr>
        <dsp:cNvPr id="0" name=""/>
        <dsp:cNvSpPr/>
      </dsp:nvSpPr>
      <dsp:spPr>
        <a:xfrm>
          <a:off x="220490" y="165711"/>
          <a:ext cx="400891" cy="4008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D983D2-FA2A-4793-AAE2-4EDCB1F6A72F}">
      <dsp:nvSpPr>
        <dsp:cNvPr id="0" name=""/>
        <dsp:cNvSpPr/>
      </dsp:nvSpPr>
      <dsp:spPr>
        <a:xfrm>
          <a:off x="841871" y="1710"/>
          <a:ext cx="4979895" cy="72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141" tIns="77141" rIns="77141" bIns="77141" numCol="1" spcCol="1270" anchor="ctr" anchorCtr="0">
          <a:noAutofit/>
        </a:bodyPr>
        <a:lstStyle/>
        <a:p>
          <a:pPr marL="0" lvl="0" indent="0" algn="l" defTabSz="622300">
            <a:lnSpc>
              <a:spcPct val="90000"/>
            </a:lnSpc>
            <a:spcBef>
              <a:spcPct val="0"/>
            </a:spcBef>
            <a:spcAft>
              <a:spcPct val="35000"/>
            </a:spcAft>
            <a:buNone/>
          </a:pPr>
          <a:r>
            <a:rPr lang="en-US" sz="1400" kern="1200"/>
            <a:t>The aim of this project:</a:t>
          </a:r>
        </a:p>
      </dsp:txBody>
      <dsp:txXfrm>
        <a:off x="841871" y="1710"/>
        <a:ext cx="4979895" cy="728893"/>
      </dsp:txXfrm>
    </dsp:sp>
    <dsp:sp modelId="{AAA24781-6CB6-4E17-8112-D0120A291106}">
      <dsp:nvSpPr>
        <dsp:cNvPr id="0" name=""/>
        <dsp:cNvSpPr/>
      </dsp:nvSpPr>
      <dsp:spPr>
        <a:xfrm>
          <a:off x="0" y="912827"/>
          <a:ext cx="5821767" cy="7288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5376C-126D-46EC-85B5-A6ABE51EB9C5}">
      <dsp:nvSpPr>
        <dsp:cNvPr id="0" name=""/>
        <dsp:cNvSpPr/>
      </dsp:nvSpPr>
      <dsp:spPr>
        <a:xfrm>
          <a:off x="220490" y="1076828"/>
          <a:ext cx="400891" cy="4008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A7BB2D-DA73-477B-8BF3-0D69C37A820E}">
      <dsp:nvSpPr>
        <dsp:cNvPr id="0" name=""/>
        <dsp:cNvSpPr/>
      </dsp:nvSpPr>
      <dsp:spPr>
        <a:xfrm>
          <a:off x="841871" y="912827"/>
          <a:ext cx="4979895" cy="72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141" tIns="77141" rIns="77141" bIns="77141" numCol="1" spcCol="1270" anchor="ctr" anchorCtr="0">
          <a:noAutofit/>
        </a:bodyPr>
        <a:lstStyle/>
        <a:p>
          <a:pPr marL="0" lvl="0" indent="0" algn="l" defTabSz="622300">
            <a:lnSpc>
              <a:spcPct val="90000"/>
            </a:lnSpc>
            <a:spcBef>
              <a:spcPct val="0"/>
            </a:spcBef>
            <a:spcAft>
              <a:spcPct val="35000"/>
            </a:spcAft>
            <a:buNone/>
          </a:pPr>
          <a:r>
            <a:rPr lang="en-US" sz="1400" kern="1200"/>
            <a:t>Explore and analyze historical sales related data for Rossmann.</a:t>
          </a:r>
        </a:p>
      </dsp:txBody>
      <dsp:txXfrm>
        <a:off x="841871" y="912827"/>
        <a:ext cx="4979895" cy="728893"/>
      </dsp:txXfrm>
    </dsp:sp>
    <dsp:sp modelId="{C4550AD5-2B09-4458-85D4-2755C1D4653D}">
      <dsp:nvSpPr>
        <dsp:cNvPr id="0" name=""/>
        <dsp:cNvSpPr/>
      </dsp:nvSpPr>
      <dsp:spPr>
        <a:xfrm>
          <a:off x="0" y="1823943"/>
          <a:ext cx="5821767" cy="72889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AE269-509F-4FDA-95F7-20AF09DBE0A7}">
      <dsp:nvSpPr>
        <dsp:cNvPr id="0" name=""/>
        <dsp:cNvSpPr/>
      </dsp:nvSpPr>
      <dsp:spPr>
        <a:xfrm>
          <a:off x="220490" y="1987944"/>
          <a:ext cx="400891" cy="4008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02CAAA-E4F0-49DF-8F3B-C56CF8356348}">
      <dsp:nvSpPr>
        <dsp:cNvPr id="0" name=""/>
        <dsp:cNvSpPr/>
      </dsp:nvSpPr>
      <dsp:spPr>
        <a:xfrm>
          <a:off x="841871" y="1823943"/>
          <a:ext cx="4979895" cy="72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141" tIns="77141" rIns="77141" bIns="77141" numCol="1" spcCol="1270" anchor="ctr" anchorCtr="0">
          <a:noAutofit/>
        </a:bodyPr>
        <a:lstStyle/>
        <a:p>
          <a:pPr marL="0" lvl="0" indent="0" algn="l" defTabSz="622300">
            <a:lnSpc>
              <a:spcPct val="90000"/>
            </a:lnSpc>
            <a:spcBef>
              <a:spcPct val="0"/>
            </a:spcBef>
            <a:spcAft>
              <a:spcPct val="35000"/>
            </a:spcAft>
            <a:buNone/>
          </a:pPr>
          <a:r>
            <a:rPr lang="en-US" sz="1400" kern="1200"/>
            <a:t>Identify the key factors that influence store sales.</a:t>
          </a:r>
        </a:p>
      </dsp:txBody>
      <dsp:txXfrm>
        <a:off x="841871" y="1823943"/>
        <a:ext cx="4979895" cy="728893"/>
      </dsp:txXfrm>
    </dsp:sp>
    <dsp:sp modelId="{CB2B0B48-6414-46BB-8124-E870DB1956F5}">
      <dsp:nvSpPr>
        <dsp:cNvPr id="0" name=""/>
        <dsp:cNvSpPr/>
      </dsp:nvSpPr>
      <dsp:spPr>
        <a:xfrm>
          <a:off x="0" y="2735060"/>
          <a:ext cx="5821767" cy="72889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AE9F2D-EEE3-40FC-8A8D-BCCABA1F1A86}">
      <dsp:nvSpPr>
        <dsp:cNvPr id="0" name=""/>
        <dsp:cNvSpPr/>
      </dsp:nvSpPr>
      <dsp:spPr>
        <a:xfrm>
          <a:off x="220490" y="2899061"/>
          <a:ext cx="400891" cy="4008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AAAE0E-7A6E-4251-8446-8B0BE09FA8F6}">
      <dsp:nvSpPr>
        <dsp:cNvPr id="0" name=""/>
        <dsp:cNvSpPr/>
      </dsp:nvSpPr>
      <dsp:spPr>
        <a:xfrm>
          <a:off x="841871" y="2735060"/>
          <a:ext cx="4979895" cy="72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141" tIns="77141" rIns="77141" bIns="77141" numCol="1" spcCol="1270" anchor="ctr" anchorCtr="0">
          <a:noAutofit/>
        </a:bodyPr>
        <a:lstStyle/>
        <a:p>
          <a:pPr marL="0" lvl="0" indent="0" algn="l" defTabSz="622300">
            <a:lnSpc>
              <a:spcPct val="90000"/>
            </a:lnSpc>
            <a:spcBef>
              <a:spcPct val="0"/>
            </a:spcBef>
            <a:spcAft>
              <a:spcPct val="35000"/>
            </a:spcAft>
            <a:buNone/>
          </a:pPr>
          <a:r>
            <a:rPr lang="en-US" sz="1400" kern="1200"/>
            <a:t>Provide overall sales performance report to the management team with feasible strategies to increase future sales.</a:t>
          </a:r>
        </a:p>
      </dsp:txBody>
      <dsp:txXfrm>
        <a:off x="841871" y="2735060"/>
        <a:ext cx="4979895" cy="728893"/>
      </dsp:txXfrm>
    </dsp:sp>
    <dsp:sp modelId="{717565EB-696F-45BA-AECC-C1310E0914DD}">
      <dsp:nvSpPr>
        <dsp:cNvPr id="0" name=""/>
        <dsp:cNvSpPr/>
      </dsp:nvSpPr>
      <dsp:spPr>
        <a:xfrm>
          <a:off x="0" y="3646177"/>
          <a:ext cx="5821767" cy="72889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DC6758-8986-4234-A7AF-03E7596232A4}">
      <dsp:nvSpPr>
        <dsp:cNvPr id="0" name=""/>
        <dsp:cNvSpPr/>
      </dsp:nvSpPr>
      <dsp:spPr>
        <a:xfrm>
          <a:off x="220490" y="3810178"/>
          <a:ext cx="400891" cy="4008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B9AD30-321E-47A2-9F70-5F5E0BC51D58}">
      <dsp:nvSpPr>
        <dsp:cNvPr id="0" name=""/>
        <dsp:cNvSpPr/>
      </dsp:nvSpPr>
      <dsp:spPr>
        <a:xfrm>
          <a:off x="841871" y="3646177"/>
          <a:ext cx="4979895" cy="72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141" tIns="77141" rIns="77141" bIns="77141" numCol="1" spcCol="1270" anchor="ctr" anchorCtr="0">
          <a:noAutofit/>
        </a:bodyPr>
        <a:lstStyle/>
        <a:p>
          <a:pPr marL="0" lvl="0" indent="0" algn="l" defTabSz="622300">
            <a:lnSpc>
              <a:spcPct val="90000"/>
            </a:lnSpc>
            <a:spcBef>
              <a:spcPct val="0"/>
            </a:spcBef>
            <a:spcAft>
              <a:spcPct val="35000"/>
            </a:spcAft>
            <a:buNone/>
          </a:pPr>
          <a:r>
            <a:rPr lang="en-US" sz="1400" kern="1200"/>
            <a:t>Provide individual store performance report to each store manager.</a:t>
          </a:r>
        </a:p>
      </dsp:txBody>
      <dsp:txXfrm>
        <a:off x="841871" y="3646177"/>
        <a:ext cx="4979895" cy="728893"/>
      </dsp:txXfrm>
    </dsp:sp>
    <dsp:sp modelId="{C844433E-F319-4382-9ED7-35C50B17B726}">
      <dsp:nvSpPr>
        <dsp:cNvPr id="0" name=""/>
        <dsp:cNvSpPr/>
      </dsp:nvSpPr>
      <dsp:spPr>
        <a:xfrm>
          <a:off x="0" y="4557294"/>
          <a:ext cx="5821767" cy="7288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D6C7C-2D12-4DE3-8D8C-3EDDD40090B5}">
      <dsp:nvSpPr>
        <dsp:cNvPr id="0" name=""/>
        <dsp:cNvSpPr/>
      </dsp:nvSpPr>
      <dsp:spPr>
        <a:xfrm>
          <a:off x="220490" y="4721295"/>
          <a:ext cx="400891" cy="4008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B58297-F002-4790-9E11-23BE89F77F37}">
      <dsp:nvSpPr>
        <dsp:cNvPr id="0" name=""/>
        <dsp:cNvSpPr/>
      </dsp:nvSpPr>
      <dsp:spPr>
        <a:xfrm>
          <a:off x="841871" y="4557294"/>
          <a:ext cx="4979895" cy="72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141" tIns="77141" rIns="77141" bIns="77141" numCol="1" spcCol="1270" anchor="ctr" anchorCtr="0">
          <a:noAutofit/>
        </a:bodyPr>
        <a:lstStyle/>
        <a:p>
          <a:pPr marL="0" lvl="0" indent="0" algn="l" defTabSz="622300">
            <a:lnSpc>
              <a:spcPct val="90000"/>
            </a:lnSpc>
            <a:spcBef>
              <a:spcPct val="0"/>
            </a:spcBef>
            <a:spcAft>
              <a:spcPct val="35000"/>
            </a:spcAft>
            <a:buNone/>
          </a:pPr>
          <a:r>
            <a:rPr lang="en-US" sz="1400" kern="1200"/>
            <a:t>Develop time series model that predict the future sales for each store with certain level of accuracy.</a:t>
          </a:r>
        </a:p>
      </dsp:txBody>
      <dsp:txXfrm>
        <a:off x="841871" y="4557294"/>
        <a:ext cx="4979895" cy="728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2C96-C014-C842-8E20-415AE37B1AAE}">
      <dsp:nvSpPr>
        <dsp:cNvPr id="0" name=""/>
        <dsp:cNvSpPr/>
      </dsp:nvSpPr>
      <dsp:spPr>
        <a:xfrm>
          <a:off x="1836155" y="207"/>
          <a:ext cx="2754232" cy="808608"/>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t>Mean Method</a:t>
          </a:r>
          <a:r>
            <a:rPr lang="en-US" sz="1300" kern="1200" dirty="0"/>
            <a:t>: predict and forecast by using the average of the time series</a:t>
          </a:r>
        </a:p>
      </dsp:txBody>
      <dsp:txXfrm>
        <a:off x="1836155" y="101283"/>
        <a:ext cx="2451004" cy="606456"/>
      </dsp:txXfrm>
    </dsp:sp>
    <dsp:sp modelId="{CCD47E85-348F-E249-9361-D86F70F60875}">
      <dsp:nvSpPr>
        <dsp:cNvPr id="0" name=""/>
        <dsp:cNvSpPr/>
      </dsp:nvSpPr>
      <dsp:spPr>
        <a:xfrm>
          <a:off x="0" y="207"/>
          <a:ext cx="1836155" cy="8086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Baseline model</a:t>
          </a:r>
        </a:p>
      </dsp:txBody>
      <dsp:txXfrm>
        <a:off x="39473" y="39680"/>
        <a:ext cx="1757209" cy="729662"/>
      </dsp:txXfrm>
    </dsp:sp>
    <dsp:sp modelId="{89BE2237-26C8-C94B-A932-494D07477F42}">
      <dsp:nvSpPr>
        <dsp:cNvPr id="0" name=""/>
        <dsp:cNvSpPr/>
      </dsp:nvSpPr>
      <dsp:spPr>
        <a:xfrm>
          <a:off x="1836155" y="889676"/>
          <a:ext cx="2754232" cy="808608"/>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t>Auto Arima: </a:t>
          </a:r>
          <a:r>
            <a:rPr lang="en-US" sz="1300" b="0" kern="1200" dirty="0"/>
            <a:t>generate optimal </a:t>
          </a:r>
          <a:r>
            <a:rPr lang="en-US" sz="1300" b="0" kern="1200" dirty="0" err="1"/>
            <a:t>p,d,q</a:t>
          </a:r>
          <a:r>
            <a:rPr lang="en-US" sz="1300" b="0" kern="1200" dirty="0"/>
            <a:t> for seasonal and non seasonal time series </a:t>
          </a:r>
        </a:p>
      </dsp:txBody>
      <dsp:txXfrm>
        <a:off x="1836155" y="990752"/>
        <a:ext cx="2451004" cy="606456"/>
      </dsp:txXfrm>
    </dsp:sp>
    <dsp:sp modelId="{081DFF9B-8CE8-9F4F-8EE7-452FEE47D86F}">
      <dsp:nvSpPr>
        <dsp:cNvPr id="0" name=""/>
        <dsp:cNvSpPr/>
      </dsp:nvSpPr>
      <dsp:spPr>
        <a:xfrm>
          <a:off x="0" y="889883"/>
          <a:ext cx="1836155" cy="8086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Model</a:t>
          </a:r>
        </a:p>
      </dsp:txBody>
      <dsp:txXfrm>
        <a:off x="39473" y="929356"/>
        <a:ext cx="1757209" cy="729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2C96-C014-C842-8E20-415AE37B1AAE}">
      <dsp:nvSpPr>
        <dsp:cNvPr id="0" name=""/>
        <dsp:cNvSpPr/>
      </dsp:nvSpPr>
      <dsp:spPr>
        <a:xfrm>
          <a:off x="1699381" y="321"/>
          <a:ext cx="2549072" cy="1252519"/>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we need a robust model for each store that won’t be influenced by outliers in the time series </a:t>
          </a:r>
        </a:p>
      </dsp:txBody>
      <dsp:txXfrm>
        <a:off x="1699381" y="156886"/>
        <a:ext cx="2079377" cy="939389"/>
      </dsp:txXfrm>
    </dsp:sp>
    <dsp:sp modelId="{CCD47E85-348F-E249-9361-D86F70F60875}">
      <dsp:nvSpPr>
        <dsp:cNvPr id="0" name=""/>
        <dsp:cNvSpPr/>
      </dsp:nvSpPr>
      <dsp:spPr>
        <a:xfrm>
          <a:off x="0" y="321"/>
          <a:ext cx="1699381" cy="12525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MAE</a:t>
          </a:r>
        </a:p>
      </dsp:txBody>
      <dsp:txXfrm>
        <a:off x="61143" y="61464"/>
        <a:ext cx="1577095" cy="1130233"/>
      </dsp:txXfrm>
    </dsp:sp>
    <dsp:sp modelId="{89BE2237-26C8-C94B-A932-494D07477F42}">
      <dsp:nvSpPr>
        <dsp:cNvPr id="0" name=""/>
        <dsp:cNvSpPr/>
      </dsp:nvSpPr>
      <dsp:spPr>
        <a:xfrm>
          <a:off x="1699381" y="1378413"/>
          <a:ext cx="2549072" cy="1252519"/>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Check model robustness over 8 weeks of prediction</a:t>
          </a:r>
        </a:p>
      </dsp:txBody>
      <dsp:txXfrm>
        <a:off x="1699381" y="1534978"/>
        <a:ext cx="2079377" cy="939389"/>
      </dsp:txXfrm>
    </dsp:sp>
    <dsp:sp modelId="{081DFF9B-8CE8-9F4F-8EE7-452FEE47D86F}">
      <dsp:nvSpPr>
        <dsp:cNvPr id="0" name=""/>
        <dsp:cNvSpPr/>
      </dsp:nvSpPr>
      <dsp:spPr>
        <a:xfrm>
          <a:off x="0" y="1378413"/>
          <a:ext cx="1699381" cy="12525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WAPE</a:t>
          </a:r>
        </a:p>
      </dsp:txBody>
      <dsp:txXfrm>
        <a:off x="61143" y="1439556"/>
        <a:ext cx="1577095" cy="11302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E12B8-F3E3-9940-9C97-740E05548AA4}" type="datetimeFigureOut">
              <a:rPr lang="en-US" smtClean="0"/>
              <a:t>2/19/21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71EF2-74B8-7A44-A6C2-A7FE25651026}" type="slidenum">
              <a:rPr lang="en-US" smtClean="0"/>
              <a:t>‹#›</a:t>
            </a:fld>
            <a:endParaRPr lang="en-US"/>
          </a:p>
        </p:txBody>
      </p:sp>
    </p:spTree>
    <p:extLst>
      <p:ext uri="{BB962C8B-B14F-4D97-AF65-F5344CB8AC3E}">
        <p14:creationId xmlns:p14="http://schemas.microsoft.com/office/powerpoint/2010/main" val="3374189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second capstone I finished in Nov, it's a binary classification problem. The dataset was obtained from </a:t>
            </a:r>
            <a:r>
              <a:rPr lang="en-US" dirty="0" err="1"/>
              <a:t>kaggle</a:t>
            </a:r>
            <a:r>
              <a:rPr lang="en-US" dirty="0"/>
              <a:t>, provided by a training institute that provides training service in data science and analytics area. They have large number of enrollees sign up for training, then they started thinking maybe they can expand their business in recruiting because they can </a:t>
            </a:r>
            <a:r>
              <a:rPr lang="en-US" dirty="0" err="1"/>
              <a:t>conenct</a:t>
            </a:r>
            <a:r>
              <a:rPr lang="en-US" dirty="0"/>
              <a:t> the enrollees who are open to a new job with their clients who are hiring. So, they want to build a model that can help them detect the target enrollee or we can call them potential candidate, by analyzing the enrollees' credential, demographics, experience related data that they collected from the platform. </a:t>
            </a:r>
          </a:p>
        </p:txBody>
      </p:sp>
      <p:sp>
        <p:nvSpPr>
          <p:cNvPr id="4" name="Slide Number Placeholder 3"/>
          <p:cNvSpPr>
            <a:spLocks noGrp="1"/>
          </p:cNvSpPr>
          <p:nvPr>
            <p:ph type="sldNum" sz="quarter" idx="5"/>
          </p:nvPr>
        </p:nvSpPr>
        <p:spPr/>
        <p:txBody>
          <a:bodyPr/>
          <a:lstStyle/>
          <a:p>
            <a:fld id="{39B71EF2-74B8-7A44-A6C2-A7FE25651026}" type="slidenum">
              <a:rPr lang="en-US" smtClean="0"/>
              <a:t>1</a:t>
            </a:fld>
            <a:endParaRPr lang="en-US"/>
          </a:p>
        </p:txBody>
      </p:sp>
    </p:spTree>
    <p:extLst>
      <p:ext uri="{BB962C8B-B14F-4D97-AF65-F5344CB8AC3E}">
        <p14:creationId xmlns:p14="http://schemas.microsoft.com/office/powerpoint/2010/main" val="288441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type average: 1061</a:t>
            </a:r>
          </a:p>
          <a:p>
            <a:r>
              <a:rPr lang="en-US" dirty="0"/>
              <a:t>A: 5123, C: 3523, D: 6913</a:t>
            </a:r>
          </a:p>
          <a:p>
            <a:endParaRPr lang="en-US" dirty="0"/>
          </a:p>
          <a:p>
            <a:r>
              <a:rPr lang="en-US" dirty="0"/>
              <a:t>B Median: 900</a:t>
            </a:r>
          </a:p>
          <a:p>
            <a:r>
              <a:rPr lang="en-US" dirty="0"/>
              <a:t>A: 1790, C: 1660, D: 5040</a:t>
            </a:r>
          </a:p>
          <a:p>
            <a:endParaRPr lang="en-US" dirty="0"/>
          </a:p>
        </p:txBody>
      </p:sp>
      <p:sp>
        <p:nvSpPr>
          <p:cNvPr id="4" name="Slide Number Placeholder 3"/>
          <p:cNvSpPr>
            <a:spLocks noGrp="1"/>
          </p:cNvSpPr>
          <p:nvPr>
            <p:ph type="sldNum" sz="quarter" idx="5"/>
          </p:nvPr>
        </p:nvSpPr>
        <p:spPr/>
        <p:txBody>
          <a:bodyPr/>
          <a:lstStyle/>
          <a:p>
            <a:fld id="{39B71EF2-74B8-7A44-A6C2-A7FE25651026}" type="slidenum">
              <a:rPr lang="en-US" smtClean="0"/>
              <a:t>23</a:t>
            </a:fld>
            <a:endParaRPr lang="en-US"/>
          </a:p>
        </p:txBody>
      </p:sp>
    </p:spTree>
    <p:extLst>
      <p:ext uri="{BB962C8B-B14F-4D97-AF65-F5344CB8AC3E}">
        <p14:creationId xmlns:p14="http://schemas.microsoft.com/office/powerpoint/2010/main" val="1569364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introduce the key findings we had after exploring the relationship between the predictors and our response variables </a:t>
            </a:r>
          </a:p>
        </p:txBody>
      </p:sp>
      <p:sp>
        <p:nvSpPr>
          <p:cNvPr id="4" name="Slide Number Placeholder 3"/>
          <p:cNvSpPr>
            <a:spLocks noGrp="1"/>
          </p:cNvSpPr>
          <p:nvPr>
            <p:ph type="sldNum" sz="quarter" idx="5"/>
          </p:nvPr>
        </p:nvSpPr>
        <p:spPr/>
        <p:txBody>
          <a:bodyPr/>
          <a:lstStyle/>
          <a:p>
            <a:fld id="{39B71EF2-74B8-7A44-A6C2-A7FE25651026}" type="slidenum">
              <a:rPr lang="en-US" smtClean="0"/>
              <a:t>25</a:t>
            </a:fld>
            <a:endParaRPr lang="en-US"/>
          </a:p>
        </p:txBody>
      </p:sp>
    </p:spTree>
    <p:extLst>
      <p:ext uri="{BB962C8B-B14F-4D97-AF65-F5344CB8AC3E}">
        <p14:creationId xmlns:p14="http://schemas.microsoft.com/office/powerpoint/2010/main" val="419927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B71EF2-74B8-7A44-A6C2-A7FE25651026}" type="slidenum">
              <a:rPr lang="en-US" smtClean="0"/>
              <a:t>30</a:t>
            </a:fld>
            <a:endParaRPr lang="en-US"/>
          </a:p>
        </p:txBody>
      </p:sp>
    </p:spTree>
    <p:extLst>
      <p:ext uri="{BB962C8B-B14F-4D97-AF65-F5344CB8AC3E}">
        <p14:creationId xmlns:p14="http://schemas.microsoft.com/office/powerpoint/2010/main" val="1038653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introduce the key findings we had after exploring the relationship between the predictors and our response variables </a:t>
            </a:r>
          </a:p>
        </p:txBody>
      </p:sp>
      <p:sp>
        <p:nvSpPr>
          <p:cNvPr id="4" name="Slide Number Placeholder 3"/>
          <p:cNvSpPr>
            <a:spLocks noGrp="1"/>
          </p:cNvSpPr>
          <p:nvPr>
            <p:ph type="sldNum" sz="quarter" idx="5"/>
          </p:nvPr>
        </p:nvSpPr>
        <p:spPr/>
        <p:txBody>
          <a:bodyPr/>
          <a:lstStyle/>
          <a:p>
            <a:fld id="{39B71EF2-74B8-7A44-A6C2-A7FE25651026}" type="slidenum">
              <a:rPr lang="en-US" smtClean="0"/>
              <a:t>32</a:t>
            </a:fld>
            <a:endParaRPr lang="en-US"/>
          </a:p>
        </p:txBody>
      </p:sp>
    </p:spTree>
    <p:extLst>
      <p:ext uri="{BB962C8B-B14F-4D97-AF65-F5344CB8AC3E}">
        <p14:creationId xmlns:p14="http://schemas.microsoft.com/office/powerpoint/2010/main" val="4028798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introduce the key findings we had after exploring the relationship between the predictors and our response variables </a:t>
            </a:r>
          </a:p>
        </p:txBody>
      </p:sp>
      <p:sp>
        <p:nvSpPr>
          <p:cNvPr id="4" name="Slide Number Placeholder 3"/>
          <p:cNvSpPr>
            <a:spLocks noGrp="1"/>
          </p:cNvSpPr>
          <p:nvPr>
            <p:ph type="sldNum" sz="quarter" idx="5"/>
          </p:nvPr>
        </p:nvSpPr>
        <p:spPr/>
        <p:txBody>
          <a:bodyPr/>
          <a:lstStyle/>
          <a:p>
            <a:fld id="{39B71EF2-74B8-7A44-A6C2-A7FE25651026}" type="slidenum">
              <a:rPr lang="en-US" smtClean="0"/>
              <a:t>38</a:t>
            </a:fld>
            <a:endParaRPr lang="en-US"/>
          </a:p>
        </p:txBody>
      </p:sp>
    </p:spTree>
    <p:extLst>
      <p:ext uri="{BB962C8B-B14F-4D97-AF65-F5344CB8AC3E}">
        <p14:creationId xmlns:p14="http://schemas.microsoft.com/office/powerpoint/2010/main" val="128273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based on the assumption that if I was a member on the data science team of this training institute, how would I solve this business problem by building a model that can help them achieve their marketing KPI with better cost performance. As I have a background of working as an account manager in digital marketing industry, so I wanted to apply my previous experience to this project. </a:t>
            </a:r>
          </a:p>
        </p:txBody>
      </p:sp>
      <p:sp>
        <p:nvSpPr>
          <p:cNvPr id="4" name="Slide Number Placeholder 3"/>
          <p:cNvSpPr>
            <a:spLocks noGrp="1"/>
          </p:cNvSpPr>
          <p:nvPr>
            <p:ph type="sldNum" sz="quarter" idx="5"/>
          </p:nvPr>
        </p:nvSpPr>
        <p:spPr/>
        <p:txBody>
          <a:bodyPr/>
          <a:lstStyle/>
          <a:p>
            <a:fld id="{39B71EF2-74B8-7A44-A6C2-A7FE25651026}" type="slidenum">
              <a:rPr lang="en-US" smtClean="0"/>
              <a:t>2</a:t>
            </a:fld>
            <a:endParaRPr lang="en-US"/>
          </a:p>
        </p:txBody>
      </p:sp>
    </p:spTree>
    <p:extLst>
      <p:ext uri="{BB962C8B-B14F-4D97-AF65-F5344CB8AC3E}">
        <p14:creationId xmlns:p14="http://schemas.microsoft.com/office/powerpoint/2010/main" val="194179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even though it is not a part of Kaggle competition, but I set up a practical marketing goal for the recruiting team in this project, </a:t>
            </a:r>
          </a:p>
          <a:p>
            <a:r>
              <a:rPr lang="en-US" dirty="0"/>
              <a:t>And the KPI was set as: reach out to more than half of the Target enrollees from the dataset with the lowest financial cost.</a:t>
            </a:r>
          </a:p>
          <a:p>
            <a:r>
              <a:rPr lang="en-US" dirty="0"/>
              <a:t>So here in this case, we not only need a certain amount of reach but also need to minimize the cost we spend on reaching to each Target enrollee</a:t>
            </a:r>
          </a:p>
        </p:txBody>
      </p:sp>
      <p:sp>
        <p:nvSpPr>
          <p:cNvPr id="4" name="Slide Number Placeholder 3"/>
          <p:cNvSpPr>
            <a:spLocks noGrp="1"/>
          </p:cNvSpPr>
          <p:nvPr>
            <p:ph type="sldNum" sz="quarter" idx="5"/>
          </p:nvPr>
        </p:nvSpPr>
        <p:spPr/>
        <p:txBody>
          <a:bodyPr/>
          <a:lstStyle/>
          <a:p>
            <a:fld id="{39B71EF2-74B8-7A44-A6C2-A7FE25651026}" type="slidenum">
              <a:rPr lang="en-US" smtClean="0"/>
              <a:t>3</a:t>
            </a:fld>
            <a:endParaRPr lang="en-US"/>
          </a:p>
        </p:txBody>
      </p:sp>
    </p:spTree>
    <p:extLst>
      <p:ext uri="{BB962C8B-B14F-4D97-AF65-F5344CB8AC3E}">
        <p14:creationId xmlns:p14="http://schemas.microsoft.com/office/powerpoint/2010/main" val="53415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dataset contains 18,359 observations of 14 variables, and 10 of them are categorical variables, 4 of them are categorical variables.  And after exploring the variables I realized I can group them into 6 groups: </a:t>
            </a:r>
          </a:p>
        </p:txBody>
      </p:sp>
      <p:sp>
        <p:nvSpPr>
          <p:cNvPr id="4" name="Slide Number Placeholder 3"/>
          <p:cNvSpPr>
            <a:spLocks noGrp="1"/>
          </p:cNvSpPr>
          <p:nvPr>
            <p:ph type="sldNum" sz="quarter" idx="5"/>
          </p:nvPr>
        </p:nvSpPr>
        <p:spPr/>
        <p:txBody>
          <a:bodyPr/>
          <a:lstStyle/>
          <a:p>
            <a:fld id="{39B71EF2-74B8-7A44-A6C2-A7FE25651026}" type="slidenum">
              <a:rPr lang="en-US" smtClean="0"/>
              <a:t>4</a:t>
            </a:fld>
            <a:endParaRPr lang="en-US"/>
          </a:p>
        </p:txBody>
      </p:sp>
    </p:spTree>
    <p:extLst>
      <p:ext uri="{BB962C8B-B14F-4D97-AF65-F5344CB8AC3E}">
        <p14:creationId xmlns:p14="http://schemas.microsoft.com/office/powerpoint/2010/main" val="213706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dataset contains 18,359 observations of 14 variables, and 10 of them are categorical variables, 4 of them are categorical variables.  And after exploring the variables I realized I can group them into 6 groups: </a:t>
            </a:r>
          </a:p>
        </p:txBody>
      </p:sp>
      <p:sp>
        <p:nvSpPr>
          <p:cNvPr id="4" name="Slide Number Placeholder 3"/>
          <p:cNvSpPr>
            <a:spLocks noGrp="1"/>
          </p:cNvSpPr>
          <p:nvPr>
            <p:ph type="sldNum" sz="quarter" idx="5"/>
          </p:nvPr>
        </p:nvSpPr>
        <p:spPr/>
        <p:txBody>
          <a:bodyPr/>
          <a:lstStyle/>
          <a:p>
            <a:fld id="{39B71EF2-74B8-7A44-A6C2-A7FE25651026}" type="slidenum">
              <a:rPr lang="en-US" smtClean="0"/>
              <a:t>5</a:t>
            </a:fld>
            <a:endParaRPr lang="en-US"/>
          </a:p>
        </p:txBody>
      </p:sp>
    </p:spTree>
    <p:extLst>
      <p:ext uri="{BB962C8B-B14F-4D97-AF65-F5344CB8AC3E}">
        <p14:creationId xmlns:p14="http://schemas.microsoft.com/office/powerpoint/2010/main" val="2454315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dataset contains 18,359 observations of 14 variables, and 10 of them are categorical variables, 4 of them are categorical variables.  And after exploring the variables I realized I can group them into 6 groups: </a:t>
            </a:r>
          </a:p>
        </p:txBody>
      </p:sp>
      <p:sp>
        <p:nvSpPr>
          <p:cNvPr id="4" name="Slide Number Placeholder 3"/>
          <p:cNvSpPr>
            <a:spLocks noGrp="1"/>
          </p:cNvSpPr>
          <p:nvPr>
            <p:ph type="sldNum" sz="quarter" idx="5"/>
          </p:nvPr>
        </p:nvSpPr>
        <p:spPr/>
        <p:txBody>
          <a:bodyPr/>
          <a:lstStyle/>
          <a:p>
            <a:fld id="{39B71EF2-74B8-7A44-A6C2-A7FE25651026}" type="slidenum">
              <a:rPr lang="en-US" smtClean="0"/>
              <a:t>6</a:t>
            </a:fld>
            <a:endParaRPr lang="en-US"/>
          </a:p>
        </p:txBody>
      </p:sp>
    </p:spTree>
    <p:extLst>
      <p:ext uri="{BB962C8B-B14F-4D97-AF65-F5344CB8AC3E}">
        <p14:creationId xmlns:p14="http://schemas.microsoft.com/office/powerpoint/2010/main" val="280633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dataset contains 18,359 observations of 14 variables, and 10 of them are categorical variables, 4 of them are categorical variables.  And after exploring the variables I realized I can group them into 6 groups: </a:t>
            </a:r>
          </a:p>
        </p:txBody>
      </p:sp>
      <p:sp>
        <p:nvSpPr>
          <p:cNvPr id="4" name="Slide Number Placeholder 3"/>
          <p:cNvSpPr>
            <a:spLocks noGrp="1"/>
          </p:cNvSpPr>
          <p:nvPr>
            <p:ph type="sldNum" sz="quarter" idx="5"/>
          </p:nvPr>
        </p:nvSpPr>
        <p:spPr/>
        <p:txBody>
          <a:bodyPr/>
          <a:lstStyle/>
          <a:p>
            <a:fld id="{39B71EF2-74B8-7A44-A6C2-A7FE25651026}" type="slidenum">
              <a:rPr lang="en-US" smtClean="0"/>
              <a:t>7</a:t>
            </a:fld>
            <a:endParaRPr lang="en-US"/>
          </a:p>
        </p:txBody>
      </p:sp>
    </p:spTree>
    <p:extLst>
      <p:ext uri="{BB962C8B-B14F-4D97-AF65-F5344CB8AC3E}">
        <p14:creationId xmlns:p14="http://schemas.microsoft.com/office/powerpoint/2010/main" val="48780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dataset contains 18,359 observations of 14 variables, and 10 of them are categorical variables, 4 of them are categorical variables.  And after exploring the variables I realized I can group them into 6 groups: </a:t>
            </a:r>
          </a:p>
        </p:txBody>
      </p:sp>
      <p:sp>
        <p:nvSpPr>
          <p:cNvPr id="4" name="Slide Number Placeholder 3"/>
          <p:cNvSpPr>
            <a:spLocks noGrp="1"/>
          </p:cNvSpPr>
          <p:nvPr>
            <p:ph type="sldNum" sz="quarter" idx="5"/>
          </p:nvPr>
        </p:nvSpPr>
        <p:spPr/>
        <p:txBody>
          <a:bodyPr/>
          <a:lstStyle/>
          <a:p>
            <a:fld id="{39B71EF2-74B8-7A44-A6C2-A7FE25651026}" type="slidenum">
              <a:rPr lang="en-US" smtClean="0"/>
              <a:t>9</a:t>
            </a:fld>
            <a:endParaRPr lang="en-US"/>
          </a:p>
        </p:txBody>
      </p:sp>
    </p:spTree>
    <p:extLst>
      <p:ext uri="{BB962C8B-B14F-4D97-AF65-F5344CB8AC3E}">
        <p14:creationId xmlns:p14="http://schemas.microsoft.com/office/powerpoint/2010/main" val="37008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introduce the key findings we had after exploring the relationship between the predictors and our response variables </a:t>
            </a:r>
          </a:p>
        </p:txBody>
      </p:sp>
      <p:sp>
        <p:nvSpPr>
          <p:cNvPr id="4" name="Slide Number Placeholder 3"/>
          <p:cNvSpPr>
            <a:spLocks noGrp="1"/>
          </p:cNvSpPr>
          <p:nvPr>
            <p:ph type="sldNum" sz="quarter" idx="5"/>
          </p:nvPr>
        </p:nvSpPr>
        <p:spPr/>
        <p:txBody>
          <a:bodyPr/>
          <a:lstStyle/>
          <a:p>
            <a:fld id="{39B71EF2-74B8-7A44-A6C2-A7FE25651026}" type="slidenum">
              <a:rPr lang="en-US" smtClean="0"/>
              <a:t>10</a:t>
            </a:fld>
            <a:endParaRPr lang="en-US"/>
          </a:p>
        </p:txBody>
      </p:sp>
    </p:spTree>
    <p:extLst>
      <p:ext uri="{BB962C8B-B14F-4D97-AF65-F5344CB8AC3E}">
        <p14:creationId xmlns:p14="http://schemas.microsoft.com/office/powerpoint/2010/main" val="2396760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89A50E0-0B5A-B541-B40D-8AE322324DBC}" type="datetime1">
              <a:rPr lang="en-US" smtClean="0"/>
              <a:t>2/19/21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795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7BFAE-26CE-2344-A351-07FBFF86D922}" type="datetime1">
              <a:rPr lang="en-US" smtClean="0"/>
              <a:t>2/19/21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01258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A8A5E199-406A-3F4E-AD8F-13CADF306889}" type="datetime1">
              <a:rPr lang="en-US" smtClean="0"/>
              <a:t>2/19/21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143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FE781-449A-F244-A0FB-C9764C0E9081}" type="datetime1">
              <a:rPr lang="en-US" smtClean="0"/>
              <a:t>2/19/21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664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37180B9-48C0-4140-A289-7ECE865C8993}" type="datetime1">
              <a:rPr lang="en-US" smtClean="0"/>
              <a:t>2/19/21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20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7D0F7FED-5710-834D-BF2C-DF084E9D88C7}" type="datetime1">
              <a:rPr lang="en-US" smtClean="0"/>
              <a:t>2/19/21</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034509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C62F9BC-6CEF-F848-A758-53D6AAD8350F}" type="datetime1">
              <a:rPr lang="en-US" smtClean="0"/>
              <a:t>2/19/21</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035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9DDB65-E0E4-614D-8AB7-30FFF7923284}" type="datetime1">
              <a:rPr lang="en-US" smtClean="0"/>
              <a:t>2/19/21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6461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186449-B512-9746-B987-333151CCBA2B}" type="datetime1">
              <a:rPr lang="en-US" smtClean="0"/>
              <a:t>2/19/21</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7087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0A0A27-156A-8649-A2D4-178A48EA7965}" type="datetime1">
              <a:rPr lang="en-US" smtClean="0"/>
              <a:t>2/19/21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035729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33793AE0-EC26-EA46-B19F-6F39195DC06C}" type="datetime1">
              <a:rPr lang="en-US" smtClean="0"/>
              <a:t>2/19/21</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578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08343782-6B2A-C14A-BC43-4F95AE2AC5CA}" type="datetime1">
              <a:rPr lang="en-US" smtClean="0"/>
              <a:t>2/19/21</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895917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mashmetrics.com/marketing-reports-dashboards-performance-alerts-pros-cons-of-each/" TargetMode="External"/><Relationship Id="rId13" Type="http://schemas.openxmlformats.org/officeDocument/2006/relationships/hyperlink" Target="https://www.thebalancesmb.com/pharmacy-merchandising-how-to-boost-sales-2663853" TargetMode="External"/><Relationship Id="rId3" Type="http://schemas.openxmlformats.org/officeDocument/2006/relationships/hyperlink" Target="https://www.kaggle.com/c/rossmann-store-sales/data?select=store.csv" TargetMode="External"/><Relationship Id="rId7" Type="http://schemas.openxmlformats.org/officeDocument/2006/relationships/hyperlink" Target="https://uhurunetwork.com/business-dashboard/" TargetMode="External"/><Relationship Id="rId12" Type="http://schemas.openxmlformats.org/officeDocument/2006/relationships/hyperlink" Target="https://www.baeldung.com/cs/mape-vs-wape-vs-wmape" TargetMode="External"/><Relationship Id="rId2" Type="http://schemas.openxmlformats.org/officeDocument/2006/relationships/hyperlink" Target="https://www.kaggle.com/c/rossmann-store-sales/data?select=train.csv" TargetMode="External"/><Relationship Id="rId1" Type="http://schemas.openxmlformats.org/officeDocument/2006/relationships/slideLayout" Target="../slideLayouts/slideLayout2.xml"/><Relationship Id="rId6" Type="http://schemas.openxmlformats.org/officeDocument/2006/relationships/hyperlink" Target="https://towardsdatascience.com/introduction-to-aic-akaike-information-criterion-9c9ba1c96ced" TargetMode="External"/><Relationship Id="rId11" Type="http://schemas.openxmlformats.org/officeDocument/2006/relationships/hyperlink" Target="https://machinelearningmastery.com/remove-trends-seasonality-difference-transform-python/" TargetMode="External"/><Relationship Id="rId5" Type="http://schemas.openxmlformats.org/officeDocument/2006/relationships/hyperlink" Target="https://www.linkedin.com/pulse/reading-acf-pacf-plots-missing-manual-cheatsheet-saqib-ali/" TargetMode="External"/><Relationship Id="rId15" Type="http://schemas.openxmlformats.org/officeDocument/2006/relationships/hyperlink" Target="https://github.com/yoyo6022/Detecting_Potential_Candidate_Springboard_Capstone2/blob/master/reports/Capstone2%20-%20Final%20Report.pdf" TargetMode="External"/><Relationship Id="rId10" Type="http://schemas.openxmlformats.org/officeDocument/2006/relationships/hyperlink" Target="https://machinelearningmastery.com/time-series-forecasting-methods-in-python-cheat-sheet/" TargetMode="External"/><Relationship Id="rId4" Type="http://schemas.openxmlformats.org/officeDocument/2006/relationships/hyperlink" Target="https://towardsdatascience.com/time-series-forecasting-using-auto-arima-in-python-bb83e49210cd" TargetMode="External"/><Relationship Id="rId9" Type="http://schemas.openxmlformats.org/officeDocument/2006/relationships/hyperlink" Target="https://machinelearningmastery.com/how-to-develop-baseline-forecasts-for-multi-site-multivariate-air-pollution-time-series-forecasting/" TargetMode="External"/><Relationship Id="rId14" Type="http://schemas.openxmlformats.org/officeDocument/2006/relationships/hyperlink" Target="https://en.wikipedia.org/wiki/Kagg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4" name="Rectangle 33">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Upward trend">
            <a:extLst>
              <a:ext uri="{FF2B5EF4-FFF2-40B4-BE49-F238E27FC236}">
                <a16:creationId xmlns:a16="http://schemas.microsoft.com/office/drawing/2014/main" id="{EDCA05A3-8F82-4114-8507-6794FBF89A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0043" y="568335"/>
            <a:ext cx="3230853" cy="3230853"/>
          </a:xfrm>
          <a:prstGeom prst="rect">
            <a:avLst/>
          </a:prstGeom>
          <a:ln w="12700">
            <a:noFill/>
          </a:ln>
        </p:spPr>
      </p:pic>
      <p:grpSp>
        <p:nvGrpSpPr>
          <p:cNvPr id="36" name="Group 35">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37"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E4673D-269B-9740-BD94-0ACA7D0C425C}"/>
              </a:ext>
            </a:extLst>
          </p:cNvPr>
          <p:cNvSpPr>
            <a:spLocks noGrp="1"/>
          </p:cNvSpPr>
          <p:nvPr>
            <p:ph type="ctrTitle"/>
          </p:nvPr>
        </p:nvSpPr>
        <p:spPr>
          <a:xfrm>
            <a:off x="1683982" y="4293388"/>
            <a:ext cx="8833655" cy="727748"/>
          </a:xfrm>
        </p:spPr>
        <p:txBody>
          <a:bodyPr>
            <a:normAutofit/>
          </a:bodyPr>
          <a:lstStyle/>
          <a:p>
            <a:r>
              <a:rPr lang="en-US" sz="3700" b="1"/>
              <a:t>Sales Analyzing and Weekly Sales Forecasting</a:t>
            </a:r>
          </a:p>
        </p:txBody>
      </p:sp>
      <p:sp>
        <p:nvSpPr>
          <p:cNvPr id="3" name="Subtitle 2">
            <a:extLst>
              <a:ext uri="{FF2B5EF4-FFF2-40B4-BE49-F238E27FC236}">
                <a16:creationId xmlns:a16="http://schemas.microsoft.com/office/drawing/2014/main" id="{1B8DD9A7-E375-294F-8701-D3A0ED608E2C}"/>
              </a:ext>
            </a:extLst>
          </p:cNvPr>
          <p:cNvSpPr>
            <a:spLocks noGrp="1"/>
          </p:cNvSpPr>
          <p:nvPr>
            <p:ph type="subTitle" idx="1"/>
          </p:nvPr>
        </p:nvSpPr>
        <p:spPr>
          <a:xfrm>
            <a:off x="1683983" y="5021137"/>
            <a:ext cx="8833654" cy="522636"/>
          </a:xfrm>
        </p:spPr>
        <p:txBody>
          <a:bodyPr>
            <a:normAutofit/>
          </a:bodyPr>
          <a:lstStyle/>
          <a:p>
            <a:pPr>
              <a:lnSpc>
                <a:spcPct val="90000"/>
              </a:lnSpc>
            </a:pPr>
            <a:r>
              <a:rPr lang="en-US" sz="1200"/>
              <a:t>Rossman </a:t>
            </a:r>
          </a:p>
          <a:p>
            <a:pPr>
              <a:lnSpc>
                <a:spcPct val="90000"/>
              </a:lnSpc>
            </a:pPr>
            <a:r>
              <a:rPr lang="en-US" sz="1200"/>
              <a:t>Yang Liu Kunz</a:t>
            </a:r>
          </a:p>
        </p:txBody>
      </p:sp>
      <p:sp>
        <p:nvSpPr>
          <p:cNvPr id="4" name="Slide Number Placeholder 3">
            <a:extLst>
              <a:ext uri="{FF2B5EF4-FFF2-40B4-BE49-F238E27FC236}">
                <a16:creationId xmlns:a16="http://schemas.microsoft.com/office/drawing/2014/main" id="{D6539B87-0A44-6046-887D-74A8D08DB836}"/>
              </a:ext>
            </a:extLst>
          </p:cNvPr>
          <p:cNvSpPr>
            <a:spLocks noGrp="1"/>
          </p:cNvSpPr>
          <p:nvPr>
            <p:ph type="sldNum" sz="quarter" idx="12"/>
          </p:nvPr>
        </p:nvSpPr>
        <p:spPr>
          <a:xfrm>
            <a:off x="10469880" y="320040"/>
            <a:ext cx="914400" cy="320040"/>
          </a:xfrm>
        </p:spPr>
        <p:txBody>
          <a:bodyPr anchor="ctr">
            <a:normAutofit/>
          </a:bodyPr>
          <a:lstStyle/>
          <a:p>
            <a:pPr>
              <a:spcAft>
                <a:spcPts val="600"/>
              </a:spcAft>
            </a:pPr>
            <a:fld id="{D57F1E4F-1CFF-5643-939E-217C01CDF565}" type="slidenum">
              <a:rPr lang="en-US" smtClean="0"/>
              <a:pPr>
                <a:spcAft>
                  <a:spcPts val="600"/>
                </a:spcAft>
              </a:pPr>
              <a:t>1</a:t>
            </a:fld>
            <a:endParaRPr lang="en-US"/>
          </a:p>
        </p:txBody>
      </p:sp>
      <p:pic>
        <p:nvPicPr>
          <p:cNvPr id="35" name="Picture 34" descr="Logo, company name&#10;&#10;Description automatically generated">
            <a:extLst>
              <a:ext uri="{FF2B5EF4-FFF2-40B4-BE49-F238E27FC236}">
                <a16:creationId xmlns:a16="http://schemas.microsoft.com/office/drawing/2014/main" id="{6F1A786C-68B6-5E4A-A247-E162D1614777}"/>
              </a:ext>
            </a:extLst>
          </p:cNvPr>
          <p:cNvPicPr>
            <a:picLocks noChangeAspect="1"/>
          </p:cNvPicPr>
          <p:nvPr/>
        </p:nvPicPr>
        <p:blipFill>
          <a:blip r:embed="rId5"/>
          <a:stretch>
            <a:fillRect/>
          </a:stretch>
        </p:blipFill>
        <p:spPr>
          <a:xfrm>
            <a:off x="124804" y="-1742"/>
            <a:ext cx="3648372" cy="2052209"/>
          </a:xfrm>
          <a:prstGeom prst="rect">
            <a:avLst/>
          </a:prstGeom>
        </p:spPr>
      </p:pic>
    </p:spTree>
    <p:extLst>
      <p:ext uri="{BB962C8B-B14F-4D97-AF65-F5344CB8AC3E}">
        <p14:creationId xmlns:p14="http://schemas.microsoft.com/office/powerpoint/2010/main" val="127600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7" name="Group 8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8" name="Rectangle 8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Isosceles Triangle 8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2" name="Rectangle 91">
            <a:extLst>
              <a:ext uri="{FF2B5EF4-FFF2-40B4-BE49-F238E27FC236}">
                <a16:creationId xmlns:a16="http://schemas.microsoft.com/office/drawing/2014/main" id="{14836A48-4CAC-4A40-97EB-8ACA9B26A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6890A515-B90B-43BC-876F-580D2FC4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5" name="Freeform 5">
              <a:extLst>
                <a:ext uri="{FF2B5EF4-FFF2-40B4-BE49-F238E27FC236}">
                  <a16:creationId xmlns:a16="http://schemas.microsoft.com/office/drawing/2014/main" id="{3749B484-B143-40F7-896A-A20650EE47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6">
              <a:extLst>
                <a:ext uri="{FF2B5EF4-FFF2-40B4-BE49-F238E27FC236}">
                  <a16:creationId xmlns:a16="http://schemas.microsoft.com/office/drawing/2014/main" id="{D5ECC4BD-4D67-4CD5-9118-C8F95255E0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7">
              <a:extLst>
                <a:ext uri="{FF2B5EF4-FFF2-40B4-BE49-F238E27FC236}">
                  <a16:creationId xmlns:a16="http://schemas.microsoft.com/office/drawing/2014/main" id="{DFCF04F1-C8A9-4F23-B565-9B70C6D74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8">
              <a:extLst>
                <a:ext uri="{FF2B5EF4-FFF2-40B4-BE49-F238E27FC236}">
                  <a16:creationId xmlns:a16="http://schemas.microsoft.com/office/drawing/2014/main" id="{9964E85D-E8AC-4D3F-A3BC-E4D8DE608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
              <a:extLst>
                <a:ext uri="{FF2B5EF4-FFF2-40B4-BE49-F238E27FC236}">
                  <a16:creationId xmlns:a16="http://schemas.microsoft.com/office/drawing/2014/main" id="{8FE670F7-87AE-49F1-AFCF-646DC0B69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
              <a:extLst>
                <a:ext uri="{FF2B5EF4-FFF2-40B4-BE49-F238E27FC236}">
                  <a16:creationId xmlns:a16="http://schemas.microsoft.com/office/drawing/2014/main" id="{2D394406-F17F-478D-9811-F133F3163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1">
              <a:extLst>
                <a:ext uri="{FF2B5EF4-FFF2-40B4-BE49-F238E27FC236}">
                  <a16:creationId xmlns:a16="http://schemas.microsoft.com/office/drawing/2014/main" id="{C929B1C0-F6D9-45BC-B41C-5BEBE9AD60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
              <a:extLst>
                <a:ext uri="{FF2B5EF4-FFF2-40B4-BE49-F238E27FC236}">
                  <a16:creationId xmlns:a16="http://schemas.microsoft.com/office/drawing/2014/main" id="{8CBC2023-5C0F-470C-A494-448A3088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F753F948-20A5-448F-A91B-30C3FA874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4">
              <a:extLst>
                <a:ext uri="{FF2B5EF4-FFF2-40B4-BE49-F238E27FC236}">
                  <a16:creationId xmlns:a16="http://schemas.microsoft.com/office/drawing/2014/main" id="{187C515D-FEE4-4EAD-A758-C09FC8898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
              <a:extLst>
                <a:ext uri="{FF2B5EF4-FFF2-40B4-BE49-F238E27FC236}">
                  <a16:creationId xmlns:a16="http://schemas.microsoft.com/office/drawing/2014/main" id="{55F8581B-27B7-42AB-B33F-69023D3B1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CBC2EB4A-D3CD-4347-AE09-347B7B10EF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
              <a:extLst>
                <a:ext uri="{FF2B5EF4-FFF2-40B4-BE49-F238E27FC236}">
                  <a16:creationId xmlns:a16="http://schemas.microsoft.com/office/drawing/2014/main" id="{C35E0B18-828E-4F07-BC14-5B6EB8C28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8">
              <a:extLst>
                <a:ext uri="{FF2B5EF4-FFF2-40B4-BE49-F238E27FC236}">
                  <a16:creationId xmlns:a16="http://schemas.microsoft.com/office/drawing/2014/main" id="{D972FA4F-64D2-4E34-B234-7B2C363C4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9">
              <a:extLst>
                <a:ext uri="{FF2B5EF4-FFF2-40B4-BE49-F238E27FC236}">
                  <a16:creationId xmlns:a16="http://schemas.microsoft.com/office/drawing/2014/main" id="{430AC742-FB30-4DCC-A9AC-92D107A34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0">
              <a:extLst>
                <a:ext uri="{FF2B5EF4-FFF2-40B4-BE49-F238E27FC236}">
                  <a16:creationId xmlns:a16="http://schemas.microsoft.com/office/drawing/2014/main" id="{C991F4A4-6C1A-486C-80A9-B653BC0ED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1">
              <a:extLst>
                <a:ext uri="{FF2B5EF4-FFF2-40B4-BE49-F238E27FC236}">
                  <a16:creationId xmlns:a16="http://schemas.microsoft.com/office/drawing/2014/main" id="{34F60AAA-3D77-4751-9A2C-27A680142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
              <a:extLst>
                <a:ext uri="{FF2B5EF4-FFF2-40B4-BE49-F238E27FC236}">
                  <a16:creationId xmlns:a16="http://schemas.microsoft.com/office/drawing/2014/main" id="{71A93347-D2EA-43A7-92CB-3BC1C8F43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3">
              <a:extLst>
                <a:ext uri="{FF2B5EF4-FFF2-40B4-BE49-F238E27FC236}">
                  <a16:creationId xmlns:a16="http://schemas.microsoft.com/office/drawing/2014/main" id="{A99EB955-34CE-4879-BB3E-19C017967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Padlock on computer motherboard">
            <a:extLst>
              <a:ext uri="{FF2B5EF4-FFF2-40B4-BE49-F238E27FC236}">
                <a16:creationId xmlns:a16="http://schemas.microsoft.com/office/drawing/2014/main" id="{DA5344BD-12DE-4CC2-AFB2-6521D86B1593}"/>
              </a:ext>
            </a:extLst>
          </p:cNvPr>
          <p:cNvPicPr>
            <a:picLocks noChangeAspect="1"/>
          </p:cNvPicPr>
          <p:nvPr/>
        </p:nvPicPr>
        <p:blipFill rotWithShape="1">
          <a:blip r:embed="rId3"/>
          <a:srcRect r="-1" b="15728"/>
          <a:stretch/>
        </p:blipFill>
        <p:spPr>
          <a:xfrm>
            <a:off x="20" y="227"/>
            <a:ext cx="12191675" cy="6858000"/>
          </a:xfrm>
          <a:prstGeom prst="rect">
            <a:avLst/>
          </a:prstGeom>
        </p:spPr>
      </p:pic>
      <p:grpSp>
        <p:nvGrpSpPr>
          <p:cNvPr id="115" name="Group 114">
            <a:extLst>
              <a:ext uri="{FF2B5EF4-FFF2-40B4-BE49-F238E27FC236}">
                <a16:creationId xmlns:a16="http://schemas.microsoft.com/office/drawing/2014/main" id="{99502C85-D694-4534-81D2-BE2E52612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33747" y="1186483"/>
            <a:ext cx="4510627" cy="4477933"/>
            <a:chOff x="3833747" y="1186483"/>
            <a:chExt cx="4510627" cy="4477933"/>
          </a:xfrm>
        </p:grpSpPr>
        <p:sp>
          <p:nvSpPr>
            <p:cNvPr id="116" name="Rectangle 115">
              <a:extLst>
                <a:ext uri="{FF2B5EF4-FFF2-40B4-BE49-F238E27FC236}">
                  <a16:creationId xmlns:a16="http://schemas.microsoft.com/office/drawing/2014/main" id="{070D54E8-5694-4275-AC73-041D919D5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7681" y="1186483"/>
              <a:ext cx="4506693"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39">
              <a:extLst>
                <a:ext uri="{FF2B5EF4-FFF2-40B4-BE49-F238E27FC236}">
                  <a16:creationId xmlns:a16="http://schemas.microsoft.com/office/drawing/2014/main" id="{085E5B83-AB95-4571-B7AE-841A0D5F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63AAECE-705E-4B7A-B758-B9CEB30C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3747" y="1991156"/>
              <a:ext cx="4510180"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3916043" y="2075504"/>
            <a:ext cx="4345588" cy="2042725"/>
          </a:xfrm>
        </p:spPr>
        <p:txBody>
          <a:bodyPr vert="horz" lIns="228600" tIns="228600" rIns="228600" bIns="0" rtlCol="0" anchor="b">
            <a:normAutofit/>
          </a:bodyPr>
          <a:lstStyle/>
          <a:p>
            <a:pPr>
              <a:lnSpc>
                <a:spcPct val="80000"/>
              </a:lnSpc>
            </a:pPr>
            <a:r>
              <a:rPr lang="en-US" sz="5400"/>
              <a:t>Key Findings</a:t>
            </a:r>
          </a:p>
        </p:txBody>
      </p:sp>
      <p:sp>
        <p:nvSpPr>
          <p:cNvPr id="3" name="Slide Number Placeholder 2">
            <a:extLst>
              <a:ext uri="{FF2B5EF4-FFF2-40B4-BE49-F238E27FC236}">
                <a16:creationId xmlns:a16="http://schemas.microsoft.com/office/drawing/2014/main" id="{7737B617-806F-A444-ADCB-D982D4847181}"/>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a:solidFill>
                  <a:srgbClr val="FFFFFE"/>
                </a:solidFill>
              </a:rPr>
              <a:pPr>
                <a:spcAft>
                  <a:spcPts val="600"/>
                </a:spcAft>
              </a:pPr>
              <a:t>10</a:t>
            </a:fld>
            <a:endParaRPr lang="en-US">
              <a:solidFill>
                <a:srgbClr val="FFFFFE"/>
              </a:solidFill>
            </a:endParaRPr>
          </a:p>
        </p:txBody>
      </p:sp>
    </p:spTree>
    <p:extLst>
      <p:ext uri="{BB962C8B-B14F-4D97-AF65-F5344CB8AC3E}">
        <p14:creationId xmlns:p14="http://schemas.microsoft.com/office/powerpoint/2010/main" val="2219246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2" name="Group 61">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63" name="Rectangle 62">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Isosceles Triangle 63">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67" name="Rectangle 6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90" name="Freeform: Shape 89">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04224585-80A6-C74D-BBA8-713F45FEB80F}"/>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11</a:t>
            </a:fld>
            <a:endParaRPr lang="en-US" kern="1200" dirty="0">
              <a:solidFill>
                <a:schemeClr val="tx1"/>
              </a:solidFill>
              <a:latin typeface="+mn-lt"/>
              <a:ea typeface="+mn-ea"/>
              <a:cs typeface="+mn-cs"/>
            </a:endParaRPr>
          </a:p>
        </p:txBody>
      </p:sp>
      <p:sp>
        <p:nvSpPr>
          <p:cNvPr id="92" name="TextBox 91">
            <a:extLst>
              <a:ext uri="{FF2B5EF4-FFF2-40B4-BE49-F238E27FC236}">
                <a16:creationId xmlns:a16="http://schemas.microsoft.com/office/drawing/2014/main" id="{188087FF-7979-EB4F-9C6C-031A526BAF5B}"/>
              </a:ext>
            </a:extLst>
          </p:cNvPr>
          <p:cNvSpPr txBox="1"/>
          <p:nvPr/>
        </p:nvSpPr>
        <p:spPr>
          <a:xfrm>
            <a:off x="2968669" y="4758590"/>
            <a:ext cx="5075720"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Total Sales by Year</a:t>
            </a:r>
          </a:p>
        </p:txBody>
      </p:sp>
      <p:pic>
        <p:nvPicPr>
          <p:cNvPr id="93" name="Picture 92" descr="Chart, bar chart&#10;&#10;Description automatically generated">
            <a:extLst>
              <a:ext uri="{FF2B5EF4-FFF2-40B4-BE49-F238E27FC236}">
                <a16:creationId xmlns:a16="http://schemas.microsoft.com/office/drawing/2014/main" id="{BC096E8E-D0B8-4A4C-9BD4-C43073A10CB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2481" y="836397"/>
            <a:ext cx="4892108" cy="3145617"/>
          </a:xfrm>
          <a:prstGeom prst="rect">
            <a:avLst/>
          </a:prstGeom>
          <a:noFill/>
          <a:ln>
            <a:noFill/>
          </a:ln>
        </p:spPr>
      </p:pic>
      <p:graphicFrame>
        <p:nvGraphicFramePr>
          <p:cNvPr id="10" name="Table 9">
            <a:extLst>
              <a:ext uri="{FF2B5EF4-FFF2-40B4-BE49-F238E27FC236}">
                <a16:creationId xmlns:a16="http://schemas.microsoft.com/office/drawing/2014/main" id="{60C90A21-9B89-E146-970B-1B12570B0B1C}"/>
              </a:ext>
            </a:extLst>
          </p:cNvPr>
          <p:cNvGraphicFramePr>
            <a:graphicFrameLocks noGrp="1"/>
          </p:cNvGraphicFramePr>
          <p:nvPr>
            <p:extLst>
              <p:ext uri="{D42A27DB-BD31-4B8C-83A1-F6EECF244321}">
                <p14:modId xmlns:p14="http://schemas.microsoft.com/office/powerpoint/2010/main" val="2329070596"/>
              </p:ext>
            </p:extLst>
          </p:nvPr>
        </p:nvGraphicFramePr>
        <p:xfrm>
          <a:off x="689667" y="1010504"/>
          <a:ext cx="4308309" cy="1219102"/>
        </p:xfrm>
        <a:graphic>
          <a:graphicData uri="http://schemas.openxmlformats.org/drawingml/2006/table">
            <a:tbl>
              <a:tblPr firstRow="1" firstCol="1" bandRow="1">
                <a:tableStyleId>{D7AC3CCA-C797-4891-BE02-D94E43425B78}</a:tableStyleId>
              </a:tblPr>
              <a:tblGrid>
                <a:gridCol w="677923">
                  <a:extLst>
                    <a:ext uri="{9D8B030D-6E8A-4147-A177-3AD203B41FA5}">
                      <a16:colId xmlns:a16="http://schemas.microsoft.com/office/drawing/2014/main" val="2109309709"/>
                    </a:ext>
                  </a:extLst>
                </a:gridCol>
                <a:gridCol w="1388756">
                  <a:extLst>
                    <a:ext uri="{9D8B030D-6E8A-4147-A177-3AD203B41FA5}">
                      <a16:colId xmlns:a16="http://schemas.microsoft.com/office/drawing/2014/main" val="3432681386"/>
                    </a:ext>
                  </a:extLst>
                </a:gridCol>
                <a:gridCol w="2241630">
                  <a:extLst>
                    <a:ext uri="{9D8B030D-6E8A-4147-A177-3AD203B41FA5}">
                      <a16:colId xmlns:a16="http://schemas.microsoft.com/office/drawing/2014/main" val="1626434385"/>
                    </a:ext>
                  </a:extLst>
                </a:gridCol>
              </a:tblGrid>
              <a:tr h="443584">
                <a:tc>
                  <a:txBody>
                    <a:bodyPr/>
                    <a:lstStyle/>
                    <a:p>
                      <a:pPr marL="0" marR="0">
                        <a:lnSpc>
                          <a:spcPct val="107000"/>
                        </a:lnSpc>
                        <a:spcBef>
                          <a:spcPts val="0"/>
                        </a:spcBef>
                        <a:spcAft>
                          <a:spcPts val="0"/>
                        </a:spcAft>
                      </a:pPr>
                      <a:r>
                        <a:rPr lang="en-US" sz="1400" dirty="0">
                          <a:effectLst/>
                        </a:rPr>
                        <a:t>Year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Total Sales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Percentage Change</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306382781"/>
                  </a:ext>
                </a:extLst>
              </a:tr>
              <a:tr h="258506">
                <a:tc>
                  <a:txBody>
                    <a:bodyPr/>
                    <a:lstStyle/>
                    <a:p>
                      <a:pPr marL="0" marR="0">
                        <a:lnSpc>
                          <a:spcPct val="107000"/>
                        </a:lnSpc>
                        <a:spcBef>
                          <a:spcPts val="0"/>
                        </a:spcBef>
                        <a:spcAft>
                          <a:spcPts val="0"/>
                        </a:spcAft>
                      </a:pPr>
                      <a:r>
                        <a:rPr lang="en-US" sz="1400" dirty="0">
                          <a:effectLst/>
                        </a:rPr>
                        <a:t>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2.303E+09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NaN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402229228"/>
                  </a:ext>
                </a:extLst>
              </a:tr>
              <a:tr h="258506">
                <a:tc>
                  <a:txBody>
                    <a:bodyPr/>
                    <a:lstStyle/>
                    <a:p>
                      <a:pPr marL="0" marR="0">
                        <a:lnSpc>
                          <a:spcPct val="107000"/>
                        </a:lnSpc>
                        <a:spcBef>
                          <a:spcPts val="0"/>
                        </a:spcBef>
                        <a:spcAft>
                          <a:spcPts val="0"/>
                        </a:spcAft>
                      </a:pPr>
                      <a:r>
                        <a:rPr lang="en-US" sz="1400" dirty="0">
                          <a:effectLst/>
                        </a:rPr>
                        <a:t>2014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2.181E+09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solidFill>
                            <a:schemeClr val="accent1"/>
                          </a:solidFill>
                          <a:effectLst/>
                        </a:rPr>
                        <a:t>-5.3%</a:t>
                      </a:r>
                      <a:endParaRPr lang="en-US" sz="14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20774180"/>
                  </a:ext>
                </a:extLst>
              </a:tr>
              <a:tr h="258506">
                <a:tc>
                  <a:txBody>
                    <a:bodyPr/>
                    <a:lstStyle/>
                    <a:p>
                      <a:pPr marL="0" marR="0">
                        <a:lnSpc>
                          <a:spcPct val="107000"/>
                        </a:lnSpc>
                        <a:spcBef>
                          <a:spcPts val="0"/>
                        </a:spcBef>
                        <a:spcAft>
                          <a:spcPts val="0"/>
                        </a:spcAft>
                      </a:pPr>
                      <a:r>
                        <a:rPr lang="en-US" sz="1400" dirty="0">
                          <a:effectLst/>
                        </a:rPr>
                        <a:t>2015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1.389E+09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solidFill>
                            <a:schemeClr val="accent1"/>
                          </a:solidFill>
                          <a:effectLst/>
                        </a:rPr>
                        <a:t>-36.3%</a:t>
                      </a:r>
                      <a:endParaRPr lang="en-US" sz="14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341410330"/>
                  </a:ext>
                </a:extLst>
              </a:tr>
            </a:tbl>
          </a:graphicData>
        </a:graphic>
      </p:graphicFrame>
      <p:sp>
        <p:nvSpPr>
          <p:cNvPr id="33" name="TextBox 32">
            <a:extLst>
              <a:ext uri="{FF2B5EF4-FFF2-40B4-BE49-F238E27FC236}">
                <a16:creationId xmlns:a16="http://schemas.microsoft.com/office/drawing/2014/main" id="{73BF3A84-C930-EE44-B34E-A01553D161A6}"/>
              </a:ext>
            </a:extLst>
          </p:cNvPr>
          <p:cNvSpPr txBox="1"/>
          <p:nvPr/>
        </p:nvSpPr>
        <p:spPr>
          <a:xfrm>
            <a:off x="611974" y="2406447"/>
            <a:ext cx="10244137" cy="415498"/>
          </a:xfrm>
          <a:prstGeom prst="rect">
            <a:avLst/>
          </a:prstGeom>
          <a:noFill/>
        </p:spPr>
        <p:txBody>
          <a:bodyPr wrap="square" rtlCol="0" anchor="ctr">
            <a:spAutoFit/>
          </a:bodyPr>
          <a:lstStyle/>
          <a:p>
            <a:r>
              <a:rPr lang="en-US" sz="1050" dirty="0">
                <a:solidFill>
                  <a:schemeClr val="accent1"/>
                </a:solidFill>
              </a:rPr>
              <a:t>*Please be notified that the total sales of 2015 are not a full year data</a:t>
            </a:r>
          </a:p>
          <a:p>
            <a:r>
              <a:rPr lang="en-US" sz="1050" dirty="0">
                <a:solidFill>
                  <a:schemeClr val="accent1"/>
                </a:solidFill>
              </a:rPr>
              <a:t>*Total sales decreased 5.3% in 2014 as 180 stores were closed for </a:t>
            </a:r>
          </a:p>
          <a:p>
            <a:r>
              <a:rPr lang="en-US" sz="1050" dirty="0">
                <a:solidFill>
                  <a:schemeClr val="accent1"/>
                </a:solidFill>
              </a:rPr>
              <a:t>renovation for a few months </a:t>
            </a:r>
          </a:p>
        </p:txBody>
      </p:sp>
    </p:spTree>
    <p:extLst>
      <p:ext uri="{BB962C8B-B14F-4D97-AF65-F5344CB8AC3E}">
        <p14:creationId xmlns:p14="http://schemas.microsoft.com/office/powerpoint/2010/main" val="3139423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4A3B5F5-562A-C741-9813-2A7AB5F09D3D}"/>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12</a:t>
            </a:fld>
            <a:endParaRPr lang="en-US" kern="1200">
              <a:solidFill>
                <a:schemeClr val="tx1"/>
              </a:solidFill>
              <a:latin typeface="+mn-lt"/>
              <a:ea typeface="+mn-ea"/>
              <a:cs typeface="+mn-cs"/>
            </a:endParaRPr>
          </a:p>
        </p:txBody>
      </p:sp>
      <p:graphicFrame>
        <p:nvGraphicFramePr>
          <p:cNvPr id="5" name="Table 4">
            <a:extLst>
              <a:ext uri="{FF2B5EF4-FFF2-40B4-BE49-F238E27FC236}">
                <a16:creationId xmlns:a16="http://schemas.microsoft.com/office/drawing/2014/main" id="{691A2758-4421-984B-8605-D5CE4900F454}"/>
              </a:ext>
            </a:extLst>
          </p:cNvPr>
          <p:cNvGraphicFramePr>
            <a:graphicFrameLocks noGrp="1"/>
          </p:cNvGraphicFramePr>
          <p:nvPr>
            <p:extLst>
              <p:ext uri="{D42A27DB-BD31-4B8C-83A1-F6EECF244321}">
                <p14:modId xmlns:p14="http://schemas.microsoft.com/office/powerpoint/2010/main" val="2774402365"/>
              </p:ext>
            </p:extLst>
          </p:nvPr>
        </p:nvGraphicFramePr>
        <p:xfrm>
          <a:off x="632055" y="1067367"/>
          <a:ext cx="4386027" cy="1317017"/>
        </p:xfrm>
        <a:graphic>
          <a:graphicData uri="http://schemas.openxmlformats.org/drawingml/2006/table">
            <a:tbl>
              <a:tblPr firstRow="1" firstCol="1" bandRow="1">
                <a:tableStyleId>{D7AC3CCA-C797-4891-BE02-D94E43425B78}</a:tableStyleId>
              </a:tblPr>
              <a:tblGrid>
                <a:gridCol w="684144">
                  <a:extLst>
                    <a:ext uri="{9D8B030D-6E8A-4147-A177-3AD203B41FA5}">
                      <a16:colId xmlns:a16="http://schemas.microsoft.com/office/drawing/2014/main" val="1538697545"/>
                    </a:ext>
                  </a:extLst>
                </a:gridCol>
                <a:gridCol w="2045637">
                  <a:extLst>
                    <a:ext uri="{9D8B030D-6E8A-4147-A177-3AD203B41FA5}">
                      <a16:colId xmlns:a16="http://schemas.microsoft.com/office/drawing/2014/main" val="971232438"/>
                    </a:ext>
                  </a:extLst>
                </a:gridCol>
                <a:gridCol w="1656246">
                  <a:extLst>
                    <a:ext uri="{9D8B030D-6E8A-4147-A177-3AD203B41FA5}">
                      <a16:colId xmlns:a16="http://schemas.microsoft.com/office/drawing/2014/main" val="334467948"/>
                    </a:ext>
                  </a:extLst>
                </a:gridCol>
              </a:tblGrid>
              <a:tr h="461528">
                <a:tc>
                  <a:txBody>
                    <a:bodyPr/>
                    <a:lstStyle/>
                    <a:p>
                      <a:pPr marL="0" marR="0">
                        <a:lnSpc>
                          <a:spcPct val="107000"/>
                        </a:lnSpc>
                        <a:spcBef>
                          <a:spcPts val="0"/>
                        </a:spcBef>
                        <a:spcAft>
                          <a:spcPts val="0"/>
                        </a:spcAft>
                      </a:pPr>
                      <a:r>
                        <a:rPr lang="en-US" sz="1400" b="1" kern="1200" dirty="0">
                          <a:solidFill>
                            <a:schemeClr val="dk1"/>
                          </a:solidFill>
                          <a:effectLst/>
                          <a:latin typeface="+mn-lt"/>
                          <a:ea typeface="Times New Roman" panose="02020603050405020304" pitchFamily="18" charset="0"/>
                          <a:cs typeface="Times New Roman" panose="02020603050405020304" pitchFamily="18" charset="0"/>
                        </a:rPr>
                        <a:t>Year</a:t>
                      </a:r>
                    </a:p>
                  </a:txBody>
                  <a:tcPr marL="68580" marR="68580" marT="9525" marB="9525"/>
                </a:tc>
                <a:tc>
                  <a:txBody>
                    <a:bodyPr/>
                    <a:lstStyle/>
                    <a:p>
                      <a:pPr marL="0" marR="0">
                        <a:lnSpc>
                          <a:spcPct val="107000"/>
                        </a:lnSpc>
                        <a:spcBef>
                          <a:spcPts val="0"/>
                        </a:spcBef>
                        <a:spcAft>
                          <a:spcPts val="0"/>
                        </a:spcAft>
                      </a:pPr>
                      <a:r>
                        <a:rPr lang="en-US" sz="1400" dirty="0">
                          <a:effectLst/>
                          <a:latin typeface="+mn-lt"/>
                        </a:rPr>
                        <a:t>Daily Sales Per Store</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latin typeface="+mn-lt"/>
                        </a:rPr>
                        <a:t>Percentage Change</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545932651"/>
                  </a:ext>
                </a:extLst>
              </a:tr>
              <a:tr h="303485">
                <a:tc>
                  <a:txBody>
                    <a:bodyPr/>
                    <a:lstStyle/>
                    <a:p>
                      <a:pPr marL="0" marR="0">
                        <a:lnSpc>
                          <a:spcPct val="107000"/>
                        </a:lnSpc>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2013</a:t>
                      </a:r>
                    </a:p>
                  </a:txBody>
                  <a:tcPr marL="68580" marR="68580" marT="9525" marB="9525"/>
                </a:tc>
                <a:tc>
                  <a:txBody>
                    <a:bodyPr/>
                    <a:lstStyle/>
                    <a:p>
                      <a:pPr marL="0" marR="0">
                        <a:lnSpc>
                          <a:spcPct val="107000"/>
                        </a:lnSpc>
                        <a:spcBef>
                          <a:spcPts val="0"/>
                        </a:spcBef>
                        <a:spcAft>
                          <a:spcPts val="0"/>
                        </a:spcAft>
                      </a:pPr>
                      <a:r>
                        <a:rPr lang="en-US" sz="1400" dirty="0">
                          <a:effectLst/>
                          <a:latin typeface="+mn-lt"/>
                        </a:rPr>
                        <a:t>5,659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err="1">
                          <a:effectLst/>
                          <a:latin typeface="+mn-lt"/>
                        </a:rPr>
                        <a:t>NaN</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042496514"/>
                  </a:ext>
                </a:extLst>
              </a:tr>
              <a:tr h="319456">
                <a:tc>
                  <a:txBody>
                    <a:bodyPr/>
                    <a:lstStyle/>
                    <a:p>
                      <a:pPr marL="0" marR="0">
                        <a:lnSpc>
                          <a:spcPct val="107000"/>
                        </a:lnSpc>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2014</a:t>
                      </a:r>
                    </a:p>
                  </a:txBody>
                  <a:tcPr marL="68580" marR="68580" marT="9525" marB="9525"/>
                </a:tc>
                <a:tc>
                  <a:txBody>
                    <a:bodyPr/>
                    <a:lstStyle/>
                    <a:p>
                      <a:pPr marL="0" marR="0">
                        <a:lnSpc>
                          <a:spcPct val="107000"/>
                        </a:lnSpc>
                        <a:spcBef>
                          <a:spcPts val="0"/>
                        </a:spcBef>
                        <a:spcAft>
                          <a:spcPts val="0"/>
                        </a:spcAft>
                      </a:pPr>
                      <a:r>
                        <a:rPr lang="en-US" sz="1400" dirty="0">
                          <a:effectLst/>
                          <a:latin typeface="+mn-lt"/>
                        </a:rPr>
                        <a:t>5,833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latin typeface="+mn-lt"/>
                        </a:rPr>
                        <a:t>3.1%</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261248852"/>
                  </a:ext>
                </a:extLst>
              </a:tr>
              <a:tr h="232548">
                <a:tc>
                  <a:txBody>
                    <a:bodyPr/>
                    <a:lstStyle/>
                    <a:p>
                      <a:pPr marL="0" marR="0">
                        <a:lnSpc>
                          <a:spcPct val="107000"/>
                        </a:lnSpc>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2015</a:t>
                      </a:r>
                    </a:p>
                  </a:txBody>
                  <a:tcPr marL="68580" marR="68580" marT="9525" marB="9525"/>
                </a:tc>
                <a:tc>
                  <a:txBody>
                    <a:bodyPr/>
                    <a:lstStyle/>
                    <a:p>
                      <a:pPr marL="0" marR="0">
                        <a:lnSpc>
                          <a:spcPct val="107000"/>
                        </a:lnSpc>
                        <a:spcBef>
                          <a:spcPts val="0"/>
                        </a:spcBef>
                        <a:spcAft>
                          <a:spcPts val="0"/>
                        </a:spcAft>
                      </a:pPr>
                      <a:r>
                        <a:rPr lang="en-US" sz="1400" dirty="0">
                          <a:effectLst/>
                          <a:latin typeface="+mn-lt"/>
                        </a:rPr>
                        <a:t>5,878</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latin typeface="+mn-lt"/>
                        </a:rPr>
                        <a:t>0.7%</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20802651"/>
                  </a:ext>
                </a:extLst>
              </a:tr>
            </a:tbl>
          </a:graphicData>
        </a:graphic>
      </p:graphicFrame>
      <p:pic>
        <p:nvPicPr>
          <p:cNvPr id="57" name="Picture 56" descr="Chart, bar chart&#10;&#10;Description automatically generated">
            <a:extLst>
              <a:ext uri="{FF2B5EF4-FFF2-40B4-BE49-F238E27FC236}">
                <a16:creationId xmlns:a16="http://schemas.microsoft.com/office/drawing/2014/main" id="{03280F3F-9751-4540-9D6B-75614543E29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9762" y="882830"/>
            <a:ext cx="4757290" cy="3299512"/>
          </a:xfrm>
          <a:prstGeom prst="rect">
            <a:avLst/>
          </a:prstGeom>
          <a:noFill/>
          <a:ln>
            <a:noFill/>
          </a:ln>
        </p:spPr>
      </p:pic>
      <p:sp>
        <p:nvSpPr>
          <p:cNvPr id="59" name="TextBox 58">
            <a:extLst>
              <a:ext uri="{FF2B5EF4-FFF2-40B4-BE49-F238E27FC236}">
                <a16:creationId xmlns:a16="http://schemas.microsoft.com/office/drawing/2014/main" id="{0B31B1D7-4B8D-B044-97B8-7A746B33E851}"/>
              </a:ext>
            </a:extLst>
          </p:cNvPr>
          <p:cNvSpPr txBox="1"/>
          <p:nvPr/>
        </p:nvSpPr>
        <p:spPr>
          <a:xfrm>
            <a:off x="2994949" y="4779267"/>
            <a:ext cx="6194354"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Daily Sales Per Store by Year</a:t>
            </a:r>
          </a:p>
        </p:txBody>
      </p:sp>
    </p:spTree>
    <p:extLst>
      <p:ext uri="{BB962C8B-B14F-4D97-AF65-F5344CB8AC3E}">
        <p14:creationId xmlns:p14="http://schemas.microsoft.com/office/powerpoint/2010/main" val="3354952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4A3B5F5-562A-C741-9813-2A7AB5F09D3D}"/>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13</a:t>
            </a:fld>
            <a:endParaRPr lang="en-US" kern="1200">
              <a:solidFill>
                <a:schemeClr val="tx1"/>
              </a:solidFill>
              <a:latin typeface="+mn-lt"/>
              <a:ea typeface="+mn-ea"/>
              <a:cs typeface="+mn-cs"/>
            </a:endParaRPr>
          </a:p>
        </p:txBody>
      </p:sp>
      <p:graphicFrame>
        <p:nvGraphicFramePr>
          <p:cNvPr id="3" name="Table 2">
            <a:extLst>
              <a:ext uri="{FF2B5EF4-FFF2-40B4-BE49-F238E27FC236}">
                <a16:creationId xmlns:a16="http://schemas.microsoft.com/office/drawing/2014/main" id="{45CBA64A-28EE-C04B-A381-65C6D3F6F68F}"/>
              </a:ext>
            </a:extLst>
          </p:cNvPr>
          <p:cNvGraphicFramePr>
            <a:graphicFrameLocks noGrp="1"/>
          </p:cNvGraphicFramePr>
          <p:nvPr>
            <p:extLst>
              <p:ext uri="{D42A27DB-BD31-4B8C-83A1-F6EECF244321}">
                <p14:modId xmlns:p14="http://schemas.microsoft.com/office/powerpoint/2010/main" val="1200463625"/>
              </p:ext>
            </p:extLst>
          </p:nvPr>
        </p:nvGraphicFramePr>
        <p:xfrm>
          <a:off x="589041" y="1024789"/>
          <a:ext cx="4585148" cy="1386759"/>
        </p:xfrm>
        <a:graphic>
          <a:graphicData uri="http://schemas.openxmlformats.org/drawingml/2006/table">
            <a:tbl>
              <a:tblPr firstRow="1" firstCol="1" bandRow="1">
                <a:tableStyleId>{D7AC3CCA-C797-4891-BE02-D94E43425B78}</a:tableStyleId>
              </a:tblPr>
              <a:tblGrid>
                <a:gridCol w="846960">
                  <a:extLst>
                    <a:ext uri="{9D8B030D-6E8A-4147-A177-3AD203B41FA5}">
                      <a16:colId xmlns:a16="http://schemas.microsoft.com/office/drawing/2014/main" val="1251939657"/>
                    </a:ext>
                  </a:extLst>
                </a:gridCol>
                <a:gridCol w="1869094">
                  <a:extLst>
                    <a:ext uri="{9D8B030D-6E8A-4147-A177-3AD203B41FA5}">
                      <a16:colId xmlns:a16="http://schemas.microsoft.com/office/drawing/2014/main" val="3031315832"/>
                    </a:ext>
                  </a:extLst>
                </a:gridCol>
                <a:gridCol w="1869094">
                  <a:extLst>
                    <a:ext uri="{9D8B030D-6E8A-4147-A177-3AD203B41FA5}">
                      <a16:colId xmlns:a16="http://schemas.microsoft.com/office/drawing/2014/main" val="81164776"/>
                    </a:ext>
                  </a:extLst>
                </a:gridCol>
              </a:tblGrid>
              <a:tr h="414258">
                <a:tc>
                  <a:txBody>
                    <a:bodyPr/>
                    <a:lstStyle/>
                    <a:p>
                      <a:pPr marL="0" marR="0">
                        <a:lnSpc>
                          <a:spcPct val="107000"/>
                        </a:lnSpc>
                        <a:spcBef>
                          <a:spcPts val="0"/>
                        </a:spcBef>
                        <a:spcAft>
                          <a:spcPts val="0"/>
                        </a:spcAft>
                      </a:pPr>
                      <a:r>
                        <a:rPr lang="en-US" sz="1400" b="1" kern="1200" dirty="0">
                          <a:solidFill>
                            <a:schemeClr val="dk1"/>
                          </a:solidFill>
                          <a:effectLst/>
                          <a:latin typeface="+mn-lt"/>
                          <a:ea typeface="Times New Roman" panose="02020603050405020304" pitchFamily="18" charset="0"/>
                          <a:cs typeface="Times New Roman" panose="02020603050405020304" pitchFamily="18" charset="0"/>
                        </a:rPr>
                        <a:t>Year</a:t>
                      </a:r>
                    </a:p>
                  </a:txBody>
                  <a:tcPr marL="68580" marR="68580" marT="9525" marB="9525"/>
                </a:tc>
                <a:tc>
                  <a:txBody>
                    <a:bodyPr/>
                    <a:lstStyle/>
                    <a:p>
                      <a:pPr marL="0" marR="0">
                        <a:lnSpc>
                          <a:spcPct val="107000"/>
                        </a:lnSpc>
                        <a:spcBef>
                          <a:spcPts val="0"/>
                        </a:spcBef>
                        <a:spcAft>
                          <a:spcPts val="0"/>
                        </a:spcAft>
                      </a:pPr>
                      <a:r>
                        <a:rPr lang="en-US" sz="1400" dirty="0">
                          <a:effectLst/>
                        </a:rPr>
                        <a:t>Sales Per Customer</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Percentage Change</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37563108"/>
                  </a:ext>
                </a:extLst>
              </a:tr>
              <a:tr h="324167">
                <a:tc>
                  <a:txBody>
                    <a:bodyPr/>
                    <a:lstStyle/>
                    <a:p>
                      <a:pPr marL="0" marR="0">
                        <a:lnSpc>
                          <a:spcPct val="107000"/>
                        </a:lnSpc>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2013</a:t>
                      </a:r>
                    </a:p>
                  </a:txBody>
                  <a:tcPr marL="68580" marR="68580" marT="9525" marB="9525"/>
                </a:tc>
                <a:tc>
                  <a:txBody>
                    <a:bodyPr/>
                    <a:lstStyle/>
                    <a:p>
                      <a:pPr marL="0" marR="0">
                        <a:lnSpc>
                          <a:spcPct val="107000"/>
                        </a:lnSpc>
                        <a:spcBef>
                          <a:spcPts val="0"/>
                        </a:spcBef>
                        <a:spcAft>
                          <a:spcPts val="0"/>
                        </a:spcAft>
                      </a:pPr>
                      <a:r>
                        <a:rPr lang="en-US" sz="1400" dirty="0">
                          <a:effectLst/>
                        </a:rPr>
                        <a:t>8.995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NaN</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087293290"/>
                  </a:ext>
                </a:extLst>
              </a:tr>
              <a:tr h="324167">
                <a:tc>
                  <a:txBody>
                    <a:bodyPr/>
                    <a:lstStyle/>
                    <a:p>
                      <a:pPr marL="0" marR="0">
                        <a:lnSpc>
                          <a:spcPct val="107000"/>
                        </a:lnSpc>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2014</a:t>
                      </a:r>
                    </a:p>
                  </a:txBody>
                  <a:tcPr marL="68580" marR="68580" marT="9525" marB="9525"/>
                </a:tc>
                <a:tc>
                  <a:txBody>
                    <a:bodyPr/>
                    <a:lstStyle/>
                    <a:p>
                      <a:pPr marL="0" marR="0">
                        <a:lnSpc>
                          <a:spcPct val="107000"/>
                        </a:lnSpc>
                        <a:spcBef>
                          <a:spcPts val="0"/>
                        </a:spcBef>
                        <a:spcAft>
                          <a:spcPts val="0"/>
                        </a:spcAft>
                      </a:pPr>
                      <a:r>
                        <a:rPr lang="en-US" sz="1400" dirty="0">
                          <a:effectLst/>
                        </a:rPr>
                        <a:t>9.068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4277494466"/>
                  </a:ext>
                </a:extLst>
              </a:tr>
              <a:tr h="324167">
                <a:tc>
                  <a:txBody>
                    <a:bodyPr/>
                    <a:lstStyle/>
                    <a:p>
                      <a:pPr marL="0" marR="0">
                        <a:lnSpc>
                          <a:spcPct val="107000"/>
                        </a:lnSpc>
                        <a:spcBef>
                          <a:spcPts val="0"/>
                        </a:spcBef>
                        <a:spcAft>
                          <a:spcPts val="0"/>
                        </a:spcAft>
                      </a:pPr>
                      <a:r>
                        <a:rPr lang="en-US" sz="1400" b="1" dirty="0">
                          <a:effectLst/>
                          <a:latin typeface="+mn-lt"/>
                          <a:ea typeface="Times New Roman" panose="02020603050405020304" pitchFamily="18" charset="0"/>
                          <a:cs typeface="Times New Roman" panose="02020603050405020304" pitchFamily="18" charset="0"/>
                        </a:rPr>
                        <a:t>2015</a:t>
                      </a:r>
                    </a:p>
                  </a:txBody>
                  <a:tcPr marL="68580" marR="68580" marT="9525" marB="9525"/>
                </a:tc>
                <a:tc>
                  <a:txBody>
                    <a:bodyPr/>
                    <a:lstStyle/>
                    <a:p>
                      <a:pPr marL="0" marR="0">
                        <a:lnSpc>
                          <a:spcPct val="107000"/>
                        </a:lnSpc>
                        <a:spcBef>
                          <a:spcPts val="0"/>
                        </a:spcBef>
                        <a:spcAft>
                          <a:spcPts val="0"/>
                        </a:spcAft>
                      </a:pPr>
                      <a:r>
                        <a:rPr lang="en-US" sz="1400">
                          <a:effectLst/>
                        </a:rPr>
                        <a:t>9.417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3.8%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451906031"/>
                  </a:ext>
                </a:extLst>
              </a:tr>
            </a:tbl>
          </a:graphicData>
        </a:graphic>
      </p:graphicFrame>
      <p:pic>
        <p:nvPicPr>
          <p:cNvPr id="57" name="Picture 56" descr="Chart, bar chart&#10;&#10;Description automatically generated">
            <a:extLst>
              <a:ext uri="{FF2B5EF4-FFF2-40B4-BE49-F238E27FC236}">
                <a16:creationId xmlns:a16="http://schemas.microsoft.com/office/drawing/2014/main" id="{32AD7D31-DAA0-5C47-9508-AFED01F167C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7732" y="777391"/>
            <a:ext cx="4437158" cy="3265013"/>
          </a:xfrm>
          <a:prstGeom prst="rect">
            <a:avLst/>
          </a:prstGeom>
          <a:noFill/>
          <a:ln>
            <a:noFill/>
          </a:ln>
        </p:spPr>
      </p:pic>
      <p:sp>
        <p:nvSpPr>
          <p:cNvPr id="59" name="TextBox 58">
            <a:extLst>
              <a:ext uri="{FF2B5EF4-FFF2-40B4-BE49-F238E27FC236}">
                <a16:creationId xmlns:a16="http://schemas.microsoft.com/office/drawing/2014/main" id="{BDC09C7D-79AF-094F-842D-85059CF81CC2}"/>
              </a:ext>
            </a:extLst>
          </p:cNvPr>
          <p:cNvSpPr txBox="1"/>
          <p:nvPr/>
        </p:nvSpPr>
        <p:spPr>
          <a:xfrm>
            <a:off x="2994949" y="4852141"/>
            <a:ext cx="6194354"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Sales Per Customer by Year</a:t>
            </a:r>
          </a:p>
        </p:txBody>
      </p:sp>
    </p:spTree>
    <p:extLst>
      <p:ext uri="{BB962C8B-B14F-4D97-AF65-F5344CB8AC3E}">
        <p14:creationId xmlns:p14="http://schemas.microsoft.com/office/powerpoint/2010/main" val="2572518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E441B74-FDD9-6447-A01F-2A8D41B3F359}"/>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14</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183E3F99-D267-824D-AC75-8228AA7BD378}"/>
              </a:ext>
            </a:extLst>
          </p:cNvPr>
          <p:cNvSpPr txBox="1"/>
          <p:nvPr/>
        </p:nvSpPr>
        <p:spPr>
          <a:xfrm>
            <a:off x="2994763" y="4918198"/>
            <a:ext cx="5075720"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Average Sales by Month</a:t>
            </a:r>
          </a:p>
        </p:txBody>
      </p:sp>
      <p:pic>
        <p:nvPicPr>
          <p:cNvPr id="59" name="Picture 58" descr="Chart, bar chart&#10;&#10;Description automatically generated">
            <a:extLst>
              <a:ext uri="{FF2B5EF4-FFF2-40B4-BE49-F238E27FC236}">
                <a16:creationId xmlns:a16="http://schemas.microsoft.com/office/drawing/2014/main" id="{6CAA7460-49E6-3046-8FB4-4E499E4ACA9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98" y="336752"/>
            <a:ext cx="4657983" cy="2970007"/>
          </a:xfrm>
          <a:prstGeom prst="rect">
            <a:avLst/>
          </a:prstGeom>
          <a:noFill/>
          <a:ln>
            <a:noFill/>
          </a:ln>
        </p:spPr>
      </p:pic>
      <p:pic>
        <p:nvPicPr>
          <p:cNvPr id="60" name="Picture 59" descr="Chart, background pattern&#10;&#10;Description automatically generated">
            <a:extLst>
              <a:ext uri="{FF2B5EF4-FFF2-40B4-BE49-F238E27FC236}">
                <a16:creationId xmlns:a16="http://schemas.microsoft.com/office/drawing/2014/main" id="{D8757716-07CD-3E40-B8A3-2CB4FDC5FF6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2623" y="379479"/>
            <a:ext cx="4693630" cy="2879909"/>
          </a:xfrm>
          <a:prstGeom prst="rect">
            <a:avLst/>
          </a:prstGeom>
          <a:noFill/>
          <a:ln>
            <a:noFill/>
          </a:ln>
        </p:spPr>
      </p:pic>
      <p:sp>
        <p:nvSpPr>
          <p:cNvPr id="5" name="TextBox 4">
            <a:extLst>
              <a:ext uri="{FF2B5EF4-FFF2-40B4-BE49-F238E27FC236}">
                <a16:creationId xmlns:a16="http://schemas.microsoft.com/office/drawing/2014/main" id="{1E53BE4E-BEB3-B545-993B-702F6F77F0E1}"/>
              </a:ext>
            </a:extLst>
          </p:cNvPr>
          <p:cNvSpPr txBox="1"/>
          <p:nvPr/>
        </p:nvSpPr>
        <p:spPr>
          <a:xfrm>
            <a:off x="324956" y="3435060"/>
            <a:ext cx="4497842"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December and July have the highest and second highest </a:t>
            </a:r>
            <a:r>
              <a:rPr lang="en-US" sz="1600" b="1" dirty="0"/>
              <a:t>daily sales per store</a:t>
            </a:r>
          </a:p>
        </p:txBody>
      </p:sp>
      <p:sp>
        <p:nvSpPr>
          <p:cNvPr id="61" name="TextBox 60">
            <a:extLst>
              <a:ext uri="{FF2B5EF4-FFF2-40B4-BE49-F238E27FC236}">
                <a16:creationId xmlns:a16="http://schemas.microsoft.com/office/drawing/2014/main" id="{8BC30D92-FD28-E24B-9234-D15B59915676}"/>
              </a:ext>
            </a:extLst>
          </p:cNvPr>
          <p:cNvSpPr txBox="1"/>
          <p:nvPr/>
        </p:nvSpPr>
        <p:spPr>
          <a:xfrm>
            <a:off x="5702333" y="3419367"/>
            <a:ext cx="422211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December and July have the highest and second highest </a:t>
            </a:r>
            <a:r>
              <a:rPr lang="en-US" sz="1600" b="1" dirty="0"/>
              <a:t>sales per customer </a:t>
            </a:r>
          </a:p>
        </p:txBody>
      </p:sp>
    </p:spTree>
    <p:extLst>
      <p:ext uri="{BB962C8B-B14F-4D97-AF65-F5344CB8AC3E}">
        <p14:creationId xmlns:p14="http://schemas.microsoft.com/office/powerpoint/2010/main" val="200133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4F42921-ABBB-5B49-9DF2-B1C507D58B7E}"/>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15</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C34CC27D-D4B4-5E4A-A7F2-B0FEB9170893}"/>
              </a:ext>
            </a:extLst>
          </p:cNvPr>
          <p:cNvSpPr txBox="1"/>
          <p:nvPr/>
        </p:nvSpPr>
        <p:spPr>
          <a:xfrm>
            <a:off x="2788728" y="4776436"/>
            <a:ext cx="5075720"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Promotion by Month</a:t>
            </a:r>
          </a:p>
        </p:txBody>
      </p:sp>
      <p:pic>
        <p:nvPicPr>
          <p:cNvPr id="59" name="Picture 58" descr="Chart, line chart&#10;&#10;Description automatically generated">
            <a:extLst>
              <a:ext uri="{FF2B5EF4-FFF2-40B4-BE49-F238E27FC236}">
                <a16:creationId xmlns:a16="http://schemas.microsoft.com/office/drawing/2014/main" id="{E97D58D4-8B9D-DF46-888A-EC115F445DD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2418" y="487715"/>
            <a:ext cx="4496480" cy="2622025"/>
          </a:xfrm>
          <a:prstGeom prst="rect">
            <a:avLst/>
          </a:prstGeom>
          <a:noFill/>
          <a:ln>
            <a:noFill/>
          </a:ln>
        </p:spPr>
      </p:pic>
      <p:pic>
        <p:nvPicPr>
          <p:cNvPr id="60" name="Picture 59" descr="Chart, line chart&#10;&#10;Description automatically generated">
            <a:extLst>
              <a:ext uri="{FF2B5EF4-FFF2-40B4-BE49-F238E27FC236}">
                <a16:creationId xmlns:a16="http://schemas.microsoft.com/office/drawing/2014/main" id="{14F5D04E-6329-6E44-8F04-54485ED763A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787" y="489075"/>
            <a:ext cx="4448493" cy="2586388"/>
          </a:xfrm>
          <a:prstGeom prst="rect">
            <a:avLst/>
          </a:prstGeom>
          <a:noFill/>
          <a:ln>
            <a:noFill/>
          </a:ln>
        </p:spPr>
      </p:pic>
      <p:sp>
        <p:nvSpPr>
          <p:cNvPr id="61" name="TextBox 60">
            <a:extLst>
              <a:ext uri="{FF2B5EF4-FFF2-40B4-BE49-F238E27FC236}">
                <a16:creationId xmlns:a16="http://schemas.microsoft.com/office/drawing/2014/main" id="{CB9CCFF6-D1BF-DC4E-9663-7BBBD45FAA6F}"/>
              </a:ext>
            </a:extLst>
          </p:cNvPr>
          <p:cNvSpPr txBox="1"/>
          <p:nvPr/>
        </p:nvSpPr>
        <p:spPr>
          <a:xfrm>
            <a:off x="371774" y="3428858"/>
            <a:ext cx="10357078"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July has the highest promotion counts in summer season.  This strategy positively affected average daily sales per store in July.  Also, we can see winter and autumn seasons are the off seasons of our business. </a:t>
            </a:r>
          </a:p>
        </p:txBody>
      </p:sp>
      <p:sp>
        <p:nvSpPr>
          <p:cNvPr id="8" name="Oval 7">
            <a:extLst>
              <a:ext uri="{FF2B5EF4-FFF2-40B4-BE49-F238E27FC236}">
                <a16:creationId xmlns:a16="http://schemas.microsoft.com/office/drawing/2014/main" id="{2A095E36-89D7-C84F-B62A-4CB85D59C8B0}"/>
              </a:ext>
            </a:extLst>
          </p:cNvPr>
          <p:cNvSpPr/>
          <p:nvPr/>
        </p:nvSpPr>
        <p:spPr>
          <a:xfrm>
            <a:off x="3119673" y="731708"/>
            <a:ext cx="173620" cy="229836"/>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86EDD37-0504-F540-9A68-682911B5D561}"/>
              </a:ext>
            </a:extLst>
          </p:cNvPr>
          <p:cNvSpPr/>
          <p:nvPr/>
        </p:nvSpPr>
        <p:spPr>
          <a:xfrm>
            <a:off x="8512335" y="1777083"/>
            <a:ext cx="173620" cy="229836"/>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579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0FDFB0A0-2173-3F45-9A2E-9B4D1BCD9369}"/>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16</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15BF13BB-462B-374E-8F16-E0BC96277CB4}"/>
              </a:ext>
            </a:extLst>
          </p:cNvPr>
          <p:cNvSpPr txBox="1"/>
          <p:nvPr/>
        </p:nvSpPr>
        <p:spPr>
          <a:xfrm>
            <a:off x="2822906" y="4817943"/>
            <a:ext cx="6878833"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Average Sales by Day of Week</a:t>
            </a:r>
          </a:p>
        </p:txBody>
      </p:sp>
      <p:pic>
        <p:nvPicPr>
          <p:cNvPr id="59" name="Picture 58" descr="Chart, bar chart&#10;&#10;Description automatically generated">
            <a:extLst>
              <a:ext uri="{FF2B5EF4-FFF2-40B4-BE49-F238E27FC236}">
                <a16:creationId xmlns:a16="http://schemas.microsoft.com/office/drawing/2014/main" id="{2B1DD3DC-3B59-FD4E-B138-56C9812858A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072" y="365805"/>
            <a:ext cx="4514091" cy="2907947"/>
          </a:xfrm>
          <a:prstGeom prst="rect">
            <a:avLst/>
          </a:prstGeom>
          <a:noFill/>
          <a:ln>
            <a:noFill/>
          </a:ln>
        </p:spPr>
      </p:pic>
      <p:pic>
        <p:nvPicPr>
          <p:cNvPr id="60" name="Picture 59" descr="Chart, bar chart&#10;&#10;Description automatically generated">
            <a:extLst>
              <a:ext uri="{FF2B5EF4-FFF2-40B4-BE49-F238E27FC236}">
                <a16:creationId xmlns:a16="http://schemas.microsoft.com/office/drawing/2014/main" id="{282EC640-01F0-FD49-BAF3-AF08FBEE164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8722" y="362467"/>
            <a:ext cx="4501586" cy="2926991"/>
          </a:xfrm>
          <a:prstGeom prst="rect">
            <a:avLst/>
          </a:prstGeom>
          <a:noFill/>
          <a:ln>
            <a:noFill/>
          </a:ln>
        </p:spPr>
      </p:pic>
      <p:sp>
        <p:nvSpPr>
          <p:cNvPr id="61" name="TextBox 60">
            <a:extLst>
              <a:ext uri="{FF2B5EF4-FFF2-40B4-BE49-F238E27FC236}">
                <a16:creationId xmlns:a16="http://schemas.microsoft.com/office/drawing/2014/main" id="{F97BADFA-1450-4043-86A2-760A0EAB01E1}"/>
              </a:ext>
            </a:extLst>
          </p:cNvPr>
          <p:cNvSpPr txBox="1"/>
          <p:nvPr/>
        </p:nvSpPr>
        <p:spPr>
          <a:xfrm>
            <a:off x="371774" y="3428858"/>
            <a:ext cx="10357078"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Sunday has the second highest daily sales (per store) in a week,  but its sales per customer is the lowest.</a:t>
            </a:r>
            <a:endParaRPr lang="en-US" sz="1600" b="1" dirty="0"/>
          </a:p>
          <a:p>
            <a:r>
              <a:rPr lang="en-US" sz="1600" dirty="0"/>
              <a:t>(possible reason: no promotion on the weekend, too crowded in the store on Sunday)</a:t>
            </a:r>
          </a:p>
        </p:txBody>
      </p:sp>
    </p:spTree>
    <p:extLst>
      <p:ext uri="{BB962C8B-B14F-4D97-AF65-F5344CB8AC3E}">
        <p14:creationId xmlns:p14="http://schemas.microsoft.com/office/powerpoint/2010/main" val="2337657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80C561A-25A9-9744-A7CB-5E7F25840A99}"/>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17</a:t>
            </a:fld>
            <a:endParaRPr lang="en-US" kern="1200">
              <a:solidFill>
                <a:schemeClr val="tx1"/>
              </a:solidFill>
              <a:latin typeface="+mn-lt"/>
              <a:ea typeface="+mn-ea"/>
              <a:cs typeface="+mn-cs"/>
            </a:endParaRPr>
          </a:p>
        </p:txBody>
      </p:sp>
      <p:graphicFrame>
        <p:nvGraphicFramePr>
          <p:cNvPr id="5" name="Table 4">
            <a:extLst>
              <a:ext uri="{FF2B5EF4-FFF2-40B4-BE49-F238E27FC236}">
                <a16:creationId xmlns:a16="http://schemas.microsoft.com/office/drawing/2014/main" id="{39644232-438B-8C49-B2EE-D2B91C45B527}"/>
              </a:ext>
            </a:extLst>
          </p:cNvPr>
          <p:cNvGraphicFramePr>
            <a:graphicFrameLocks noGrp="1"/>
          </p:cNvGraphicFramePr>
          <p:nvPr>
            <p:extLst>
              <p:ext uri="{D42A27DB-BD31-4B8C-83A1-F6EECF244321}">
                <p14:modId xmlns:p14="http://schemas.microsoft.com/office/powerpoint/2010/main" val="274030107"/>
              </p:ext>
            </p:extLst>
          </p:nvPr>
        </p:nvGraphicFramePr>
        <p:xfrm>
          <a:off x="402163" y="495681"/>
          <a:ext cx="4478024" cy="3144436"/>
        </p:xfrm>
        <a:graphic>
          <a:graphicData uri="http://schemas.openxmlformats.org/drawingml/2006/table">
            <a:tbl>
              <a:tblPr firstRow="1" firstCol="1" bandRow="1">
                <a:tableStyleId>{D7AC3CCA-C797-4891-BE02-D94E43425B78}</a:tableStyleId>
              </a:tblPr>
              <a:tblGrid>
                <a:gridCol w="896930">
                  <a:extLst>
                    <a:ext uri="{9D8B030D-6E8A-4147-A177-3AD203B41FA5}">
                      <a16:colId xmlns:a16="http://schemas.microsoft.com/office/drawing/2014/main" val="3775680951"/>
                    </a:ext>
                  </a:extLst>
                </a:gridCol>
                <a:gridCol w="952743">
                  <a:extLst>
                    <a:ext uri="{9D8B030D-6E8A-4147-A177-3AD203B41FA5}">
                      <a16:colId xmlns:a16="http://schemas.microsoft.com/office/drawing/2014/main" val="3508598985"/>
                    </a:ext>
                  </a:extLst>
                </a:gridCol>
                <a:gridCol w="1422405">
                  <a:extLst>
                    <a:ext uri="{9D8B030D-6E8A-4147-A177-3AD203B41FA5}">
                      <a16:colId xmlns:a16="http://schemas.microsoft.com/office/drawing/2014/main" val="2271503019"/>
                    </a:ext>
                  </a:extLst>
                </a:gridCol>
                <a:gridCol w="1205946">
                  <a:extLst>
                    <a:ext uri="{9D8B030D-6E8A-4147-A177-3AD203B41FA5}">
                      <a16:colId xmlns:a16="http://schemas.microsoft.com/office/drawing/2014/main" val="3419261951"/>
                    </a:ext>
                  </a:extLst>
                </a:gridCol>
              </a:tblGrid>
              <a:tr h="444178">
                <a:tc>
                  <a:txBody>
                    <a:bodyPr/>
                    <a:lstStyle/>
                    <a:p>
                      <a:pPr marL="0" marR="0">
                        <a:lnSpc>
                          <a:spcPct val="107000"/>
                        </a:lnSpc>
                        <a:spcBef>
                          <a:spcPts val="0"/>
                        </a:spcBef>
                        <a:spcAft>
                          <a:spcPts val="0"/>
                        </a:spcAft>
                      </a:pPr>
                      <a:r>
                        <a:rPr lang="en-US" sz="1400">
                          <a:effectLst/>
                        </a:rPr>
                        <a:t>Ranking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Store id</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Sales</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Percentage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4158352731"/>
                  </a:ext>
                </a:extLst>
              </a:tr>
              <a:tr h="223867">
                <a:tc>
                  <a:txBody>
                    <a:bodyPr/>
                    <a:lstStyle/>
                    <a:p>
                      <a:pPr marL="0" marR="0">
                        <a:lnSpc>
                          <a:spcPct val="107000"/>
                        </a:lnSpc>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262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 19,516,842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0.332304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862295210"/>
                  </a:ext>
                </a:extLst>
              </a:tr>
              <a:tr h="223867">
                <a:tc>
                  <a:txBody>
                    <a:bodyPr/>
                    <a:lstStyle/>
                    <a:p>
                      <a:pPr marL="0" marR="0">
                        <a:lnSpc>
                          <a:spcPct val="107000"/>
                        </a:lnSpc>
                        <a:spcBef>
                          <a:spcPts val="0"/>
                        </a:spcBef>
                        <a:spcAft>
                          <a:spcPts val="0"/>
                        </a:spcAft>
                      </a:pPr>
                      <a:r>
                        <a:rPr lang="en-US" sz="1400">
                          <a:effectLst/>
                        </a:rPr>
                        <a:t>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817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 17,057,867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0.290437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248986493"/>
                  </a:ext>
                </a:extLst>
              </a:tr>
              <a:tr h="223867">
                <a:tc>
                  <a:txBody>
                    <a:bodyPr/>
                    <a:lstStyle/>
                    <a:p>
                      <a:pPr marL="0" marR="0">
                        <a:lnSpc>
                          <a:spcPct val="107000"/>
                        </a:lnSpc>
                        <a:spcBef>
                          <a:spcPts val="0"/>
                        </a:spcBef>
                        <a:spcAft>
                          <a:spcPts val="0"/>
                        </a:spcAft>
                      </a:pPr>
                      <a:r>
                        <a:rPr lang="en-US" sz="1400">
                          <a:effectLst/>
                        </a:rPr>
                        <a:t>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562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 16,927,322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0.288214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677571001"/>
                  </a:ext>
                </a:extLst>
              </a:tr>
              <a:tr h="223867">
                <a:tc>
                  <a:txBody>
                    <a:bodyPr/>
                    <a:lstStyle/>
                    <a:p>
                      <a:pPr marL="0" marR="0">
                        <a:lnSpc>
                          <a:spcPct val="107000"/>
                        </a:lnSpc>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1114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 16,202,585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0.275874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107967841"/>
                  </a:ext>
                </a:extLst>
              </a:tr>
              <a:tr h="223867">
                <a:tc>
                  <a:txBody>
                    <a:bodyPr/>
                    <a:lstStyle/>
                    <a:p>
                      <a:pPr marL="0" marR="0">
                        <a:lnSpc>
                          <a:spcPct val="107000"/>
                        </a:lnSpc>
                        <a:spcBef>
                          <a:spcPts val="0"/>
                        </a:spcBef>
                        <a:spcAft>
                          <a:spcPts val="0"/>
                        </a:spcAft>
                      </a:pPr>
                      <a:r>
                        <a:rPr lang="en-US" sz="1400">
                          <a:effectLst/>
                        </a:rPr>
                        <a:t>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251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 14,896,870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0.253642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468717829"/>
                  </a:ext>
                </a:extLst>
              </a:tr>
              <a:tr h="223867">
                <a:tc>
                  <a:txBody>
                    <a:bodyPr/>
                    <a:lstStyle/>
                    <a:p>
                      <a:pPr marL="0" marR="0">
                        <a:lnSpc>
                          <a:spcPct val="107000"/>
                        </a:lnSpc>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513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 14,252,406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0.242669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493558389"/>
                  </a:ext>
                </a:extLst>
              </a:tr>
              <a:tr h="223867">
                <a:tc>
                  <a:txBody>
                    <a:bodyPr/>
                    <a:lstStyle/>
                    <a:p>
                      <a:pPr marL="0" marR="0">
                        <a:lnSpc>
                          <a:spcPct val="107000"/>
                        </a:lnSpc>
                        <a:spcBef>
                          <a:spcPts val="0"/>
                        </a:spcBef>
                        <a:spcAft>
                          <a:spcPts val="0"/>
                        </a:spcAft>
                      </a:pPr>
                      <a:r>
                        <a:rPr lang="en-US" sz="1400">
                          <a:effectLst/>
                        </a:rPr>
                        <a:t>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788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 14,082,141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0.23977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023181890"/>
                  </a:ext>
                </a:extLst>
              </a:tr>
              <a:tr h="223867">
                <a:tc>
                  <a:txBody>
                    <a:bodyPr/>
                    <a:lstStyle/>
                    <a:p>
                      <a:pPr marL="0" marR="0">
                        <a:lnSpc>
                          <a:spcPct val="107000"/>
                        </a:lnSpc>
                        <a:spcBef>
                          <a:spcPts val="0"/>
                        </a:spcBef>
                        <a:spcAft>
                          <a:spcPts val="0"/>
                        </a:spcAft>
                      </a:pPr>
                      <a:r>
                        <a:rPr lang="en-US" sz="1400">
                          <a:effectLst/>
                        </a:rPr>
                        <a:t>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733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 14,067,158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0.239515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12553603"/>
                  </a:ext>
                </a:extLst>
              </a:tr>
              <a:tr h="223867">
                <a:tc>
                  <a:txBody>
                    <a:bodyPr/>
                    <a:lstStyle/>
                    <a:p>
                      <a:pPr marL="0" marR="0">
                        <a:lnSpc>
                          <a:spcPct val="107000"/>
                        </a:lnSpc>
                        <a:spcBef>
                          <a:spcPts val="0"/>
                        </a:spcBef>
                        <a:spcAft>
                          <a:spcPts val="0"/>
                        </a:spcAft>
                      </a:pPr>
                      <a:r>
                        <a:rPr lang="en-US" sz="1400">
                          <a:effectLst/>
                        </a:rPr>
                        <a:t>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383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 13,489,879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0.229686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877206578"/>
                  </a:ext>
                </a:extLst>
              </a:tr>
              <a:tr h="223867">
                <a:tc>
                  <a:txBody>
                    <a:bodyPr/>
                    <a:lstStyle/>
                    <a:p>
                      <a:pPr marL="0" marR="0">
                        <a:lnSpc>
                          <a:spcPct val="107000"/>
                        </a:lnSpc>
                        <a:spcBef>
                          <a:spcPts val="0"/>
                        </a:spcBef>
                        <a:spcAft>
                          <a:spcPts val="0"/>
                        </a:spcAft>
                      </a:pPr>
                      <a:r>
                        <a:rPr lang="en-US" sz="1400">
                          <a:effectLst/>
                        </a:rPr>
                        <a:t>10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400" dirty="0">
                          <a:effectLst/>
                        </a:rPr>
                        <a:t>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 12,911,782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0.219843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918650309"/>
                  </a:ext>
                </a:extLst>
              </a:tr>
              <a:tr h="364528">
                <a:tc>
                  <a:txBody>
                    <a:bodyPr/>
                    <a:lstStyle/>
                    <a:p>
                      <a:pPr marL="0" marR="0">
                        <a:lnSpc>
                          <a:spcPct val="107000"/>
                        </a:lnSpc>
                        <a:spcBef>
                          <a:spcPts val="0"/>
                        </a:spcBef>
                        <a:spcAft>
                          <a:spcPts val="0"/>
                        </a:spcAft>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Total Percentage </a:t>
                      </a:r>
                    </a:p>
                  </a:txBody>
                  <a:tcPr marL="68580" marR="68580" marT="9525" marB="9525"/>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2.60</a:t>
                      </a:r>
                    </a:p>
                  </a:txBody>
                  <a:tcPr marL="68580" marR="68580" marT="9525" marB="9525"/>
                </a:tc>
                <a:extLst>
                  <a:ext uri="{0D108BD9-81ED-4DB2-BD59-A6C34878D82A}">
                    <a16:rowId xmlns:a16="http://schemas.microsoft.com/office/drawing/2014/main" val="2025415183"/>
                  </a:ext>
                </a:extLst>
              </a:tr>
            </a:tbl>
          </a:graphicData>
        </a:graphic>
      </p:graphicFrame>
      <p:sp>
        <p:nvSpPr>
          <p:cNvPr id="57" name="TextBox 56">
            <a:extLst>
              <a:ext uri="{FF2B5EF4-FFF2-40B4-BE49-F238E27FC236}">
                <a16:creationId xmlns:a16="http://schemas.microsoft.com/office/drawing/2014/main" id="{0D5DAE14-00AD-6B45-A4A2-3DF70B3463EA}"/>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Total Sales Share Break Down by Stores  </a:t>
            </a:r>
          </a:p>
        </p:txBody>
      </p:sp>
      <p:pic>
        <p:nvPicPr>
          <p:cNvPr id="59" name="Picture 58" descr="Chart, bar chart&#10;&#10;Description automatically generated">
            <a:extLst>
              <a:ext uri="{FF2B5EF4-FFF2-40B4-BE49-F238E27FC236}">
                <a16:creationId xmlns:a16="http://schemas.microsoft.com/office/drawing/2014/main" id="{CD0B94C7-A018-8247-9484-C14D6D1CF82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64412" y="324831"/>
            <a:ext cx="5991540" cy="3661755"/>
          </a:xfrm>
          <a:prstGeom prst="rect">
            <a:avLst/>
          </a:prstGeom>
          <a:noFill/>
          <a:ln>
            <a:noFill/>
          </a:ln>
        </p:spPr>
      </p:pic>
      <p:sp>
        <p:nvSpPr>
          <p:cNvPr id="60" name="TextBox 59">
            <a:extLst>
              <a:ext uri="{FF2B5EF4-FFF2-40B4-BE49-F238E27FC236}">
                <a16:creationId xmlns:a16="http://schemas.microsoft.com/office/drawing/2014/main" id="{634D845C-1731-DA44-9278-6441BEAB03C1}"/>
              </a:ext>
            </a:extLst>
          </p:cNvPr>
          <p:cNvSpPr txBox="1"/>
          <p:nvPr/>
        </p:nvSpPr>
        <p:spPr>
          <a:xfrm>
            <a:off x="402163" y="3926112"/>
            <a:ext cx="97919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Top 400 stores and the rest 715 stores’ sales shares are roughly about 1:1. </a:t>
            </a:r>
          </a:p>
          <a:p>
            <a:pPr marL="285750" indent="-285750">
              <a:buFont typeface="Arial" panose="020B0604020202020204" pitchFamily="34" charset="0"/>
              <a:buChar char="•"/>
            </a:pPr>
            <a:r>
              <a:rPr lang="en-US" sz="1600" dirty="0"/>
              <a:t>Half of the total sales (5.873 billion over 942 days) came from the top 400 stores and the rest 751 stores generated the other half. </a:t>
            </a:r>
            <a:endParaRPr lang="en-US" sz="1600" b="1" dirty="0"/>
          </a:p>
        </p:txBody>
      </p:sp>
    </p:spTree>
    <p:extLst>
      <p:ext uri="{BB962C8B-B14F-4D97-AF65-F5344CB8AC3E}">
        <p14:creationId xmlns:p14="http://schemas.microsoft.com/office/powerpoint/2010/main" val="2050061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CDD91B8-6D79-A64C-8FB4-6647860DA5E8}"/>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18</a:t>
            </a:fld>
            <a:endParaRPr lang="en-US" kern="1200">
              <a:solidFill>
                <a:schemeClr val="tx1"/>
              </a:solidFill>
              <a:latin typeface="+mn-lt"/>
              <a:ea typeface="+mn-ea"/>
              <a:cs typeface="+mn-cs"/>
            </a:endParaRPr>
          </a:p>
        </p:txBody>
      </p:sp>
      <p:pic>
        <p:nvPicPr>
          <p:cNvPr id="57" name="Picture 56" descr="Chart, bar chart&#10;&#10;Description automatically generated">
            <a:extLst>
              <a:ext uri="{FF2B5EF4-FFF2-40B4-BE49-F238E27FC236}">
                <a16:creationId xmlns:a16="http://schemas.microsoft.com/office/drawing/2014/main" id="{9E7BEAD1-D66E-D448-BBF1-360158CF17A0}"/>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485192" y="303050"/>
            <a:ext cx="5368124" cy="3274556"/>
          </a:xfrm>
          <a:prstGeom prst="rect">
            <a:avLst/>
          </a:prstGeom>
          <a:noFill/>
        </p:spPr>
      </p:pic>
      <p:sp>
        <p:nvSpPr>
          <p:cNvPr id="60" name="TextBox 59">
            <a:extLst>
              <a:ext uri="{FF2B5EF4-FFF2-40B4-BE49-F238E27FC236}">
                <a16:creationId xmlns:a16="http://schemas.microsoft.com/office/drawing/2014/main" id="{3EAF9DB2-A07C-904C-8779-453C801BCCBA}"/>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Average Daily Sales Top 10</a:t>
            </a:r>
          </a:p>
        </p:txBody>
      </p:sp>
      <p:graphicFrame>
        <p:nvGraphicFramePr>
          <p:cNvPr id="6" name="Table 5">
            <a:extLst>
              <a:ext uri="{FF2B5EF4-FFF2-40B4-BE49-F238E27FC236}">
                <a16:creationId xmlns:a16="http://schemas.microsoft.com/office/drawing/2014/main" id="{47940580-089B-F948-85EF-9527BC34048A}"/>
              </a:ext>
            </a:extLst>
          </p:cNvPr>
          <p:cNvGraphicFramePr>
            <a:graphicFrameLocks noGrp="1"/>
          </p:cNvGraphicFramePr>
          <p:nvPr>
            <p:extLst>
              <p:ext uri="{D42A27DB-BD31-4B8C-83A1-F6EECF244321}">
                <p14:modId xmlns:p14="http://schemas.microsoft.com/office/powerpoint/2010/main" val="3188504797"/>
              </p:ext>
            </p:extLst>
          </p:nvPr>
        </p:nvGraphicFramePr>
        <p:xfrm>
          <a:off x="6660444" y="452001"/>
          <a:ext cx="3749320" cy="2854755"/>
        </p:xfrm>
        <a:graphic>
          <a:graphicData uri="http://schemas.openxmlformats.org/drawingml/2006/table">
            <a:tbl>
              <a:tblPr firstRow="1" firstCol="1" bandRow="1">
                <a:tableStyleId>{D7AC3CCA-C797-4891-BE02-D94E43425B78}</a:tableStyleId>
              </a:tblPr>
              <a:tblGrid>
                <a:gridCol w="975432">
                  <a:extLst>
                    <a:ext uri="{9D8B030D-6E8A-4147-A177-3AD203B41FA5}">
                      <a16:colId xmlns:a16="http://schemas.microsoft.com/office/drawing/2014/main" val="2354263168"/>
                    </a:ext>
                  </a:extLst>
                </a:gridCol>
                <a:gridCol w="2773888">
                  <a:extLst>
                    <a:ext uri="{9D8B030D-6E8A-4147-A177-3AD203B41FA5}">
                      <a16:colId xmlns:a16="http://schemas.microsoft.com/office/drawing/2014/main" val="77191470"/>
                    </a:ext>
                  </a:extLst>
                </a:gridCol>
              </a:tblGrid>
              <a:tr h="465565">
                <a:tc>
                  <a:txBody>
                    <a:bodyPr/>
                    <a:lstStyle/>
                    <a:p>
                      <a:pPr marL="0" marR="0">
                        <a:lnSpc>
                          <a:spcPct val="107000"/>
                        </a:lnSpc>
                        <a:spcBef>
                          <a:spcPts val="0"/>
                        </a:spcBef>
                        <a:spcAft>
                          <a:spcPts val="0"/>
                        </a:spcAft>
                      </a:pPr>
                      <a:r>
                        <a:rPr lang="en-US" sz="1400" dirty="0">
                          <a:effectLst/>
                        </a:rPr>
                        <a:t>Store id</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400" dirty="0">
                          <a:effectLst/>
                        </a:rPr>
                        <a:t>Sales Per Customer Ranking</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227666705"/>
                  </a:ext>
                </a:extLst>
              </a:tr>
              <a:tr h="238919">
                <a:tc>
                  <a:txBody>
                    <a:bodyPr/>
                    <a:lstStyle/>
                    <a:p>
                      <a:pPr marL="0" marR="0" algn="r">
                        <a:lnSpc>
                          <a:spcPct val="107000"/>
                        </a:lnSpc>
                        <a:spcBef>
                          <a:spcPts val="0"/>
                        </a:spcBef>
                        <a:spcAft>
                          <a:spcPts val="0"/>
                        </a:spcAft>
                      </a:pPr>
                      <a:r>
                        <a:rPr lang="en-US" sz="1400">
                          <a:effectLst/>
                        </a:rPr>
                        <a:t>817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a:effectLst/>
                        </a:rPr>
                        <a:t>1049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261065421"/>
                  </a:ext>
                </a:extLst>
              </a:tr>
              <a:tr h="238919">
                <a:tc>
                  <a:txBody>
                    <a:bodyPr/>
                    <a:lstStyle/>
                    <a:p>
                      <a:pPr marL="0" marR="0" algn="r">
                        <a:lnSpc>
                          <a:spcPct val="107000"/>
                        </a:lnSpc>
                        <a:spcBef>
                          <a:spcPts val="0"/>
                        </a:spcBef>
                        <a:spcAft>
                          <a:spcPts val="0"/>
                        </a:spcAft>
                      </a:pPr>
                      <a:r>
                        <a:rPr lang="en-US" sz="1400">
                          <a:effectLst/>
                        </a:rPr>
                        <a:t>262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dirty="0">
                          <a:effectLst/>
                        </a:rPr>
                        <a:t>1099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18913034"/>
                  </a:ext>
                </a:extLst>
              </a:tr>
              <a:tr h="238919">
                <a:tc>
                  <a:txBody>
                    <a:bodyPr/>
                    <a:lstStyle/>
                    <a:p>
                      <a:pPr marL="0" marR="0" algn="r">
                        <a:lnSpc>
                          <a:spcPct val="107000"/>
                        </a:lnSpc>
                        <a:spcBef>
                          <a:spcPts val="0"/>
                        </a:spcBef>
                        <a:spcAft>
                          <a:spcPts val="0"/>
                        </a:spcAft>
                      </a:pPr>
                      <a:r>
                        <a:rPr lang="en-US" sz="1400">
                          <a:effectLst/>
                        </a:rPr>
                        <a:t>1114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a:effectLst/>
                        </a:rPr>
                        <a:t>1081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122993650"/>
                  </a:ext>
                </a:extLst>
              </a:tr>
              <a:tr h="238919">
                <a:tc>
                  <a:txBody>
                    <a:bodyPr/>
                    <a:lstStyle/>
                    <a:p>
                      <a:pPr marL="0" marR="0" algn="r">
                        <a:lnSpc>
                          <a:spcPct val="107000"/>
                        </a:lnSpc>
                        <a:spcBef>
                          <a:spcPts val="0"/>
                        </a:spcBef>
                        <a:spcAft>
                          <a:spcPts val="0"/>
                        </a:spcAft>
                      </a:pPr>
                      <a:r>
                        <a:rPr lang="en-US" sz="1400">
                          <a:effectLst/>
                        </a:rPr>
                        <a:t>251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a:effectLst/>
                        </a:rPr>
                        <a:t>919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984699918"/>
                  </a:ext>
                </a:extLst>
              </a:tr>
              <a:tr h="238919">
                <a:tc>
                  <a:txBody>
                    <a:bodyPr/>
                    <a:lstStyle/>
                    <a:p>
                      <a:pPr marL="0" marR="0" algn="r">
                        <a:lnSpc>
                          <a:spcPct val="107000"/>
                        </a:lnSpc>
                        <a:spcBef>
                          <a:spcPts val="0"/>
                        </a:spcBef>
                        <a:spcAft>
                          <a:spcPts val="0"/>
                        </a:spcAft>
                      </a:pPr>
                      <a:r>
                        <a:rPr lang="en-US" sz="1400">
                          <a:effectLst/>
                          <a:highlight>
                            <a:srgbClr val="FFFF00"/>
                          </a:highlight>
                        </a:rPr>
                        <a:t>842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a:effectLst/>
                          <a:highlight>
                            <a:srgbClr val="FFFF00"/>
                          </a:highligh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088768014"/>
                  </a:ext>
                </a:extLst>
              </a:tr>
              <a:tr h="238919">
                <a:tc>
                  <a:txBody>
                    <a:bodyPr/>
                    <a:lstStyle/>
                    <a:p>
                      <a:pPr marL="0" marR="0" algn="r">
                        <a:lnSpc>
                          <a:spcPct val="107000"/>
                        </a:lnSpc>
                        <a:spcBef>
                          <a:spcPts val="0"/>
                        </a:spcBef>
                        <a:spcAft>
                          <a:spcPts val="0"/>
                        </a:spcAft>
                      </a:pPr>
                      <a:r>
                        <a:rPr lang="en-US" sz="1400">
                          <a:effectLst/>
                        </a:rPr>
                        <a:t>513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a:effectLst/>
                        </a:rPr>
                        <a:t>717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421566627"/>
                  </a:ext>
                </a:extLst>
              </a:tr>
              <a:tr h="238919">
                <a:tc>
                  <a:txBody>
                    <a:bodyPr/>
                    <a:lstStyle/>
                    <a:p>
                      <a:pPr marL="0" marR="0" algn="r">
                        <a:lnSpc>
                          <a:spcPct val="107000"/>
                        </a:lnSpc>
                        <a:spcBef>
                          <a:spcPts val="0"/>
                        </a:spcBef>
                        <a:spcAft>
                          <a:spcPts val="0"/>
                        </a:spcAft>
                      </a:pPr>
                      <a:r>
                        <a:rPr lang="en-US" sz="1400">
                          <a:effectLst/>
                        </a:rPr>
                        <a:t>562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a:effectLst/>
                        </a:rPr>
                        <a:t>1103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551355555"/>
                  </a:ext>
                </a:extLst>
              </a:tr>
              <a:tr h="238919">
                <a:tc>
                  <a:txBody>
                    <a:bodyPr/>
                    <a:lstStyle/>
                    <a:p>
                      <a:pPr marL="0" marR="0" algn="r">
                        <a:lnSpc>
                          <a:spcPct val="107000"/>
                        </a:lnSpc>
                        <a:spcBef>
                          <a:spcPts val="0"/>
                        </a:spcBef>
                        <a:spcAft>
                          <a:spcPts val="0"/>
                        </a:spcAft>
                      </a:pPr>
                      <a:r>
                        <a:rPr lang="en-US" sz="1400">
                          <a:effectLst/>
                        </a:rPr>
                        <a:t>788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a:effectLst/>
                        </a:rPr>
                        <a:t>367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875206480"/>
                  </a:ext>
                </a:extLst>
              </a:tr>
              <a:tr h="238919">
                <a:tc>
                  <a:txBody>
                    <a:bodyPr/>
                    <a:lstStyle/>
                    <a:p>
                      <a:pPr marL="0" marR="0" algn="r">
                        <a:lnSpc>
                          <a:spcPct val="107000"/>
                        </a:lnSpc>
                        <a:spcBef>
                          <a:spcPts val="0"/>
                        </a:spcBef>
                        <a:spcAft>
                          <a:spcPts val="0"/>
                        </a:spcAft>
                      </a:pPr>
                      <a:r>
                        <a:rPr lang="en-US" sz="1400">
                          <a:effectLst/>
                        </a:rPr>
                        <a:t>383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a:effectLst/>
                        </a:rPr>
                        <a:t>909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21927590"/>
                  </a:ext>
                </a:extLst>
              </a:tr>
              <a:tr h="238919">
                <a:tc>
                  <a:txBody>
                    <a:bodyPr/>
                    <a:lstStyle/>
                    <a:p>
                      <a:pPr marL="0" marR="0" algn="r">
                        <a:lnSpc>
                          <a:spcPct val="107000"/>
                        </a:lnSpc>
                        <a:spcBef>
                          <a:spcPts val="0"/>
                        </a:spcBef>
                        <a:spcAft>
                          <a:spcPts val="0"/>
                        </a:spcAft>
                      </a:pPr>
                      <a:r>
                        <a:rPr lang="en-US" sz="1400">
                          <a:effectLst/>
                        </a:rPr>
                        <a:t>756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400" dirty="0">
                          <a:effectLst/>
                        </a:rPr>
                        <a:t>1038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709229526"/>
                  </a:ext>
                </a:extLst>
              </a:tr>
            </a:tbl>
          </a:graphicData>
        </a:graphic>
      </p:graphicFrame>
      <p:sp>
        <p:nvSpPr>
          <p:cNvPr id="61" name="TextBox 60">
            <a:extLst>
              <a:ext uri="{FF2B5EF4-FFF2-40B4-BE49-F238E27FC236}">
                <a16:creationId xmlns:a16="http://schemas.microsoft.com/office/drawing/2014/main" id="{474461A3-6FAD-4648-AC51-1C42380B33B1}"/>
              </a:ext>
            </a:extLst>
          </p:cNvPr>
          <p:cNvSpPr txBox="1"/>
          <p:nvPr/>
        </p:nvSpPr>
        <p:spPr>
          <a:xfrm>
            <a:off x="685255" y="3773924"/>
            <a:ext cx="10819883"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Stores which has top 10 highest average daily sales, tend to have very low value of sales per customer</a:t>
            </a:r>
          </a:p>
        </p:txBody>
      </p:sp>
    </p:spTree>
    <p:extLst>
      <p:ext uri="{BB962C8B-B14F-4D97-AF65-F5344CB8AC3E}">
        <p14:creationId xmlns:p14="http://schemas.microsoft.com/office/powerpoint/2010/main" val="3151142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CC31D755-2F5D-D44E-A160-49405D4FCDEC}"/>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19</a:t>
            </a:fld>
            <a:endParaRPr lang="en-US" kern="1200">
              <a:solidFill>
                <a:schemeClr val="tx1"/>
              </a:solidFill>
              <a:latin typeface="+mn-lt"/>
              <a:ea typeface="+mn-ea"/>
              <a:cs typeface="+mn-cs"/>
            </a:endParaRPr>
          </a:p>
        </p:txBody>
      </p:sp>
      <p:pic>
        <p:nvPicPr>
          <p:cNvPr id="57" name="Picture 56" descr="Graphical user interface, chart&#10;&#10;Description automatically generated">
            <a:extLst>
              <a:ext uri="{FF2B5EF4-FFF2-40B4-BE49-F238E27FC236}">
                <a16:creationId xmlns:a16="http://schemas.microsoft.com/office/drawing/2014/main" id="{95876117-FD6D-0C44-801F-AAE6D0141E29}"/>
              </a:ext>
            </a:extLst>
          </p:cNvPr>
          <p:cNvPicPr/>
          <p:nvPr/>
        </p:nvPicPr>
        <p:blipFill>
          <a:blip r:embed="rId2"/>
          <a:stretch>
            <a:fillRect/>
          </a:stretch>
        </p:blipFill>
        <p:spPr>
          <a:xfrm>
            <a:off x="689859" y="265427"/>
            <a:ext cx="5072027" cy="4080826"/>
          </a:xfrm>
          <a:prstGeom prst="rect">
            <a:avLst/>
          </a:prstGeom>
        </p:spPr>
      </p:pic>
      <p:sp>
        <p:nvSpPr>
          <p:cNvPr id="59" name="TextBox 58">
            <a:extLst>
              <a:ext uri="{FF2B5EF4-FFF2-40B4-BE49-F238E27FC236}">
                <a16:creationId xmlns:a16="http://schemas.microsoft.com/office/drawing/2014/main" id="{B7CA170C-0E4D-A648-88EE-87AC90BDAC76}"/>
              </a:ext>
            </a:extLst>
          </p:cNvPr>
          <p:cNvSpPr txBox="1"/>
          <p:nvPr/>
        </p:nvSpPr>
        <p:spPr>
          <a:xfrm>
            <a:off x="6565275" y="628391"/>
            <a:ext cx="4182626"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Store842 has the highest value of sales per customer but it didn’t rank in the top 10 total sales.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As we can see from the left graph,  store 842 stayed closed for half year due to renovation.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Store262, Store817 has the highest and second highest value of total sales.) </a:t>
            </a:r>
            <a:endParaRPr lang="en-US" sz="1600" b="1" dirty="0"/>
          </a:p>
          <a:p>
            <a:endParaRPr lang="en-US" sz="1600" dirty="0"/>
          </a:p>
          <a:p>
            <a:endParaRPr lang="en-US" sz="1600" dirty="0"/>
          </a:p>
          <a:p>
            <a:pPr marL="285750" indent="-285750">
              <a:buFont typeface="Arial" panose="020B0604020202020204" pitchFamily="34" charset="0"/>
              <a:buChar char="•"/>
            </a:pPr>
            <a:endParaRPr lang="en-US" sz="1600" dirty="0"/>
          </a:p>
        </p:txBody>
      </p:sp>
      <p:sp>
        <p:nvSpPr>
          <p:cNvPr id="60" name="TextBox 59">
            <a:extLst>
              <a:ext uri="{FF2B5EF4-FFF2-40B4-BE49-F238E27FC236}">
                <a16:creationId xmlns:a16="http://schemas.microsoft.com/office/drawing/2014/main" id="{0C50273B-C749-6548-BB37-9F6BA0025F6F}"/>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Store842 Weekly Sales</a:t>
            </a:r>
          </a:p>
        </p:txBody>
      </p:sp>
    </p:spTree>
    <p:extLst>
      <p:ext uri="{BB962C8B-B14F-4D97-AF65-F5344CB8AC3E}">
        <p14:creationId xmlns:p14="http://schemas.microsoft.com/office/powerpoint/2010/main" val="352773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DFF257A-042C-46B5-80D1-3E8CFD334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43">
            <a:extLst>
              <a:ext uri="{FF2B5EF4-FFF2-40B4-BE49-F238E27FC236}">
                <a16:creationId xmlns:a16="http://schemas.microsoft.com/office/drawing/2014/main" id="{E2836BD6-A1CD-4253-813F-3EDA642A7A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63EE4AB3-C905-497E-988B-4D7394894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774DC5FF-D912-4C9F-811A-337208A3B4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E04E6A71-624A-4806-A53E-87BC73A85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1871C83-254F-49CD-8EA7-8CB7089B80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427141DF-5457-4673-B816-C6C5C72AE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BC9A176E-C84F-4816-97D4-426B396FC0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981B905A-332A-49BC-9456-7D0337D9BD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2EBD9769-DFB9-4970-91FF-137E685AF6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21DCB916-2D3C-46BC-9A95-EFC166D96C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189DAD37-FFF7-49FA-8FBB-D20A992D4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D148A64A-D598-4309-BCA9-F67ADE72CB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38A95D77-7745-4551-BBD5-3515A074D3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A2C20B7F-80D6-4D48-BB2A-9AEC854948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55589882-0BB8-42B0-B42F-32A75B191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53673B9F-5864-445E-82E7-0A8324FA8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16FF3B3D-59FE-4AE1-AA54-14A691D6B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901CA0F0-4962-4EC5-BA5B-3F0A967FC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DD02E26-C2AD-4062-85BD-28D172C9E7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D7B60BD4-07C1-461F-B38E-B39EBACA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81BB3F7-E4A5-4BD9-A70D-FDA6C9127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B93A80B5-32BA-48BB-941A-4FC64AC62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7" name="Rectangle 66">
            <a:extLst>
              <a:ext uri="{FF2B5EF4-FFF2-40B4-BE49-F238E27FC236}">
                <a16:creationId xmlns:a16="http://schemas.microsoft.com/office/drawing/2014/main" id="{9C057A66-6E97-4BA5-B4B3-2690ACE3C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22">
            <a:extLst>
              <a:ext uri="{FF2B5EF4-FFF2-40B4-BE49-F238E27FC236}">
                <a16:creationId xmlns:a16="http://schemas.microsoft.com/office/drawing/2014/main" id="{764884A8-16DD-467F-A648-70B32E20B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76681CD-6924-4550-926C-667FC2C6A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9A7DE-E1BD-5146-9513-FD7841F941D8}"/>
              </a:ext>
            </a:extLst>
          </p:cNvPr>
          <p:cNvSpPr>
            <a:spLocks noGrp="1"/>
          </p:cNvSpPr>
          <p:nvPr>
            <p:ph type="title"/>
          </p:nvPr>
        </p:nvSpPr>
        <p:spPr>
          <a:xfrm>
            <a:off x="873978" y="1718735"/>
            <a:ext cx="5767566" cy="1072378"/>
          </a:xfrm>
        </p:spPr>
        <p:txBody>
          <a:bodyPr anchor="ctr">
            <a:normAutofit/>
          </a:bodyPr>
          <a:lstStyle/>
          <a:p>
            <a:r>
              <a:rPr lang="en-US" sz="3600"/>
              <a:t>TOC</a:t>
            </a:r>
          </a:p>
        </p:txBody>
      </p:sp>
      <p:sp>
        <p:nvSpPr>
          <p:cNvPr id="4" name="Slide Number Placeholder 3">
            <a:extLst>
              <a:ext uri="{FF2B5EF4-FFF2-40B4-BE49-F238E27FC236}">
                <a16:creationId xmlns:a16="http://schemas.microsoft.com/office/drawing/2014/main" id="{D532C854-8A58-8D4D-92C8-9436FC382A23}"/>
              </a:ext>
            </a:extLst>
          </p:cNvPr>
          <p:cNvSpPr>
            <a:spLocks noGrp="1"/>
          </p:cNvSpPr>
          <p:nvPr>
            <p:ph type="sldNum" sz="quarter" idx="12"/>
          </p:nvPr>
        </p:nvSpPr>
        <p:spPr>
          <a:xfrm>
            <a:off x="5803934" y="320040"/>
            <a:ext cx="914400" cy="320040"/>
          </a:xfrm>
        </p:spPr>
        <p:txBody>
          <a:bodyPr anchor="ctr">
            <a:normAutofit/>
          </a:bodyPr>
          <a:lstStyle/>
          <a:p>
            <a:pPr>
              <a:spcAft>
                <a:spcPts val="600"/>
              </a:spcAft>
            </a:pPr>
            <a:fld id="{D57F1E4F-1CFF-5643-939E-217C01CDF565}" type="slidenum">
              <a:rPr lang="en-US"/>
              <a:pPr>
                <a:spcAft>
                  <a:spcPts val="600"/>
                </a:spcAft>
              </a:pPr>
              <a:t>2</a:t>
            </a:fld>
            <a:endParaRPr lang="en-US"/>
          </a:p>
        </p:txBody>
      </p:sp>
      <p:sp>
        <p:nvSpPr>
          <p:cNvPr id="3" name="Content Placeholder 2">
            <a:extLst>
              <a:ext uri="{FF2B5EF4-FFF2-40B4-BE49-F238E27FC236}">
                <a16:creationId xmlns:a16="http://schemas.microsoft.com/office/drawing/2014/main" id="{1634ED55-92DD-5B41-A948-AC3A08A99DD7}"/>
              </a:ext>
            </a:extLst>
          </p:cNvPr>
          <p:cNvSpPr>
            <a:spLocks noGrp="1"/>
          </p:cNvSpPr>
          <p:nvPr>
            <p:ph idx="1"/>
          </p:nvPr>
        </p:nvSpPr>
        <p:spPr>
          <a:xfrm>
            <a:off x="836451" y="2587599"/>
            <a:ext cx="5768442" cy="2683606"/>
          </a:xfrm>
        </p:spPr>
        <p:txBody>
          <a:bodyPr>
            <a:noAutofit/>
          </a:bodyPr>
          <a:lstStyle/>
          <a:p>
            <a:pPr>
              <a:lnSpc>
                <a:spcPct val="110000"/>
              </a:lnSpc>
            </a:pPr>
            <a:r>
              <a:rPr lang="en-US" sz="1400" dirty="0">
                <a:solidFill>
                  <a:srgbClr val="FFFFFE"/>
                </a:solidFill>
              </a:rPr>
              <a:t>Overview</a:t>
            </a:r>
          </a:p>
          <a:p>
            <a:pPr>
              <a:lnSpc>
                <a:spcPct val="110000"/>
              </a:lnSpc>
            </a:pPr>
            <a:r>
              <a:rPr lang="en-US" sz="1400" dirty="0">
                <a:solidFill>
                  <a:srgbClr val="FFFFFE"/>
                </a:solidFill>
              </a:rPr>
              <a:t>Dataset description</a:t>
            </a:r>
          </a:p>
          <a:p>
            <a:pPr>
              <a:lnSpc>
                <a:spcPct val="110000"/>
              </a:lnSpc>
            </a:pPr>
            <a:r>
              <a:rPr lang="en-US" sz="1400" dirty="0">
                <a:solidFill>
                  <a:srgbClr val="FFFFFE"/>
                </a:solidFill>
              </a:rPr>
              <a:t>Data Wrangling </a:t>
            </a:r>
          </a:p>
          <a:p>
            <a:pPr>
              <a:lnSpc>
                <a:spcPct val="110000"/>
              </a:lnSpc>
            </a:pPr>
            <a:r>
              <a:rPr lang="en-US" sz="1400" dirty="0">
                <a:solidFill>
                  <a:srgbClr val="FFFFFE"/>
                </a:solidFill>
              </a:rPr>
              <a:t>Key Findings </a:t>
            </a:r>
          </a:p>
          <a:p>
            <a:pPr>
              <a:lnSpc>
                <a:spcPct val="110000"/>
              </a:lnSpc>
            </a:pPr>
            <a:r>
              <a:rPr lang="en-US" sz="1400" dirty="0">
                <a:solidFill>
                  <a:srgbClr val="FFFFFE"/>
                </a:solidFill>
              </a:rPr>
              <a:t>Modeling </a:t>
            </a:r>
          </a:p>
          <a:p>
            <a:pPr>
              <a:lnSpc>
                <a:spcPct val="110000"/>
              </a:lnSpc>
            </a:pPr>
            <a:r>
              <a:rPr lang="en-US" sz="1400" dirty="0">
                <a:solidFill>
                  <a:srgbClr val="FFFFFE"/>
                </a:solidFill>
              </a:rPr>
              <a:t>Model Evaluation</a:t>
            </a:r>
          </a:p>
          <a:p>
            <a:pPr>
              <a:lnSpc>
                <a:spcPct val="110000"/>
              </a:lnSpc>
            </a:pPr>
            <a:r>
              <a:rPr lang="en-US" sz="1400" dirty="0">
                <a:solidFill>
                  <a:srgbClr val="FFFFFE"/>
                </a:solidFill>
              </a:rPr>
              <a:t>Model Deployment</a:t>
            </a:r>
          </a:p>
          <a:p>
            <a:pPr>
              <a:lnSpc>
                <a:spcPct val="110000"/>
              </a:lnSpc>
            </a:pPr>
            <a:r>
              <a:rPr lang="en-US" sz="1400" dirty="0">
                <a:solidFill>
                  <a:srgbClr val="FFFFFE"/>
                </a:solidFill>
              </a:rPr>
              <a:t>Summary and Recommendation </a:t>
            </a:r>
          </a:p>
          <a:p>
            <a:pPr>
              <a:lnSpc>
                <a:spcPct val="110000"/>
              </a:lnSpc>
            </a:pPr>
            <a:r>
              <a:rPr lang="en-US" sz="1400" dirty="0">
                <a:solidFill>
                  <a:srgbClr val="FFFFFE"/>
                </a:solidFill>
              </a:rPr>
              <a:t>Appendix</a:t>
            </a:r>
          </a:p>
        </p:txBody>
      </p:sp>
      <p:pic>
        <p:nvPicPr>
          <p:cNvPr id="38" name="Picture 37" descr="Magnifying glass showing decling performance">
            <a:extLst>
              <a:ext uri="{FF2B5EF4-FFF2-40B4-BE49-F238E27FC236}">
                <a16:creationId xmlns:a16="http://schemas.microsoft.com/office/drawing/2014/main" id="{168C2B2E-C4C1-4A15-AEA6-7DC5AF60F623}"/>
              </a:ext>
            </a:extLst>
          </p:cNvPr>
          <p:cNvPicPr>
            <a:picLocks noChangeAspect="1"/>
          </p:cNvPicPr>
          <p:nvPr/>
        </p:nvPicPr>
        <p:blipFill rotWithShape="1">
          <a:blip r:embed="rId3"/>
          <a:srcRect l="12128" r="42691" b="-2"/>
          <a:stretch/>
        </p:blipFill>
        <p:spPr>
          <a:xfrm>
            <a:off x="7549862" y="227"/>
            <a:ext cx="4641833" cy="6858000"/>
          </a:xfrm>
          <a:prstGeom prst="rect">
            <a:avLst/>
          </a:prstGeom>
        </p:spPr>
      </p:pic>
    </p:spTree>
    <p:extLst>
      <p:ext uri="{BB962C8B-B14F-4D97-AF65-F5344CB8AC3E}">
        <p14:creationId xmlns:p14="http://schemas.microsoft.com/office/powerpoint/2010/main" val="2332753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A503E47-24B3-BB4F-A7E8-314139DFE46B}"/>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smtClean="0">
                <a:solidFill>
                  <a:schemeClr val="tx1"/>
                </a:solidFill>
                <a:latin typeface="+mn-lt"/>
                <a:ea typeface="+mn-ea"/>
                <a:cs typeface="+mn-cs"/>
              </a:rPr>
              <a:pPr>
                <a:spcAft>
                  <a:spcPts val="600"/>
                </a:spcAft>
              </a:pPr>
              <a:t>20</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CBB7A610-4FF5-8042-98D6-865CCEA94A6C}"/>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Sales by Store Type</a:t>
            </a:r>
          </a:p>
        </p:txBody>
      </p:sp>
      <p:graphicFrame>
        <p:nvGraphicFramePr>
          <p:cNvPr id="6" name="Table 5">
            <a:extLst>
              <a:ext uri="{FF2B5EF4-FFF2-40B4-BE49-F238E27FC236}">
                <a16:creationId xmlns:a16="http://schemas.microsoft.com/office/drawing/2014/main" id="{EA29670E-54F7-FD4F-866A-4F3535B0FD01}"/>
              </a:ext>
            </a:extLst>
          </p:cNvPr>
          <p:cNvGraphicFramePr>
            <a:graphicFrameLocks noGrp="1"/>
          </p:cNvGraphicFramePr>
          <p:nvPr>
            <p:extLst>
              <p:ext uri="{D42A27DB-BD31-4B8C-83A1-F6EECF244321}">
                <p14:modId xmlns:p14="http://schemas.microsoft.com/office/powerpoint/2010/main" val="3941511633"/>
              </p:ext>
            </p:extLst>
          </p:nvPr>
        </p:nvGraphicFramePr>
        <p:xfrm>
          <a:off x="574609" y="552466"/>
          <a:ext cx="3451817" cy="2125627"/>
        </p:xfrm>
        <a:graphic>
          <a:graphicData uri="http://schemas.openxmlformats.org/drawingml/2006/table">
            <a:tbl>
              <a:tblPr firstRow="1" firstCol="1" bandRow="1">
                <a:tableStyleId>{D7AC3CCA-C797-4891-BE02-D94E43425B78}</a:tableStyleId>
              </a:tblPr>
              <a:tblGrid>
                <a:gridCol w="1240097">
                  <a:extLst>
                    <a:ext uri="{9D8B030D-6E8A-4147-A177-3AD203B41FA5}">
                      <a16:colId xmlns:a16="http://schemas.microsoft.com/office/drawing/2014/main" val="340839886"/>
                    </a:ext>
                  </a:extLst>
                </a:gridCol>
                <a:gridCol w="777724">
                  <a:extLst>
                    <a:ext uri="{9D8B030D-6E8A-4147-A177-3AD203B41FA5}">
                      <a16:colId xmlns:a16="http://schemas.microsoft.com/office/drawing/2014/main" val="1041254429"/>
                    </a:ext>
                  </a:extLst>
                </a:gridCol>
                <a:gridCol w="1433996">
                  <a:extLst>
                    <a:ext uri="{9D8B030D-6E8A-4147-A177-3AD203B41FA5}">
                      <a16:colId xmlns:a16="http://schemas.microsoft.com/office/drawing/2014/main" val="1541405617"/>
                    </a:ext>
                  </a:extLst>
                </a:gridCol>
              </a:tblGrid>
              <a:tr h="491751">
                <a:tc>
                  <a:txBody>
                    <a:bodyPr/>
                    <a:lstStyle/>
                    <a:p>
                      <a:pPr marL="0" marR="0">
                        <a:lnSpc>
                          <a:spcPct val="107000"/>
                        </a:lnSpc>
                        <a:spcBef>
                          <a:spcPts val="0"/>
                        </a:spcBef>
                        <a:spcAft>
                          <a:spcPts val="0"/>
                        </a:spcAft>
                      </a:pPr>
                      <a:r>
                        <a:rPr lang="en-US" sz="1400" dirty="0">
                          <a:effectLst/>
                        </a:rPr>
                        <a:t>Store Type</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Count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Total Sales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083913641"/>
                  </a:ext>
                </a:extLst>
              </a:tr>
              <a:tr h="408469">
                <a:tc>
                  <a:txBody>
                    <a:bodyPr/>
                    <a:lstStyle/>
                    <a:p>
                      <a:pPr marL="0" marR="0">
                        <a:lnSpc>
                          <a:spcPct val="107000"/>
                        </a:lnSpc>
                        <a:spcBef>
                          <a:spcPts val="0"/>
                        </a:spcBef>
                        <a:spcAft>
                          <a:spcPts val="0"/>
                        </a:spcAft>
                      </a:pPr>
                      <a:r>
                        <a:rPr lang="en-US" sz="1400">
                          <a:effectLst/>
                        </a:rPr>
                        <a:t>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602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3.16E+09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706767713"/>
                  </a:ext>
                </a:extLst>
              </a:tr>
              <a:tr h="408469">
                <a:tc>
                  <a:txBody>
                    <a:bodyPr/>
                    <a:lstStyle/>
                    <a:p>
                      <a:pPr marL="0" marR="0">
                        <a:lnSpc>
                          <a:spcPct val="107000"/>
                        </a:lnSpc>
                        <a:spcBef>
                          <a:spcPts val="0"/>
                        </a:spcBef>
                        <a:spcAft>
                          <a:spcPts val="0"/>
                        </a:spcAft>
                      </a:pPr>
                      <a:r>
                        <a:rPr lang="en-US" sz="1400">
                          <a:effectLst/>
                        </a:rPr>
                        <a:t>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348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1.77E+09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708281793"/>
                  </a:ext>
                </a:extLst>
              </a:tr>
              <a:tr h="408469">
                <a:tc>
                  <a:txBody>
                    <a:bodyPr/>
                    <a:lstStyle/>
                    <a:p>
                      <a:pPr marL="0" marR="0">
                        <a:lnSpc>
                          <a:spcPct val="107000"/>
                        </a:lnSpc>
                        <a:spcBef>
                          <a:spcPts val="0"/>
                        </a:spcBef>
                        <a:spcAft>
                          <a:spcPts val="0"/>
                        </a:spcAft>
                      </a:pPr>
                      <a:r>
                        <a:rPr lang="en-US" sz="1400">
                          <a:effectLst/>
                        </a:rPr>
                        <a:t>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148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7.83E+08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476386669"/>
                  </a:ext>
                </a:extLst>
              </a:tr>
              <a:tr h="408469">
                <a:tc>
                  <a:txBody>
                    <a:bodyPr/>
                    <a:lstStyle/>
                    <a:p>
                      <a:pPr marL="0" marR="0">
                        <a:lnSpc>
                          <a:spcPct val="107000"/>
                        </a:lnSpc>
                        <a:spcBef>
                          <a:spcPts val="0"/>
                        </a:spcBef>
                        <a:spcAft>
                          <a:spcPts val="0"/>
                        </a:spcAft>
                      </a:pPr>
                      <a:r>
                        <a:rPr lang="en-US" sz="1400" dirty="0">
                          <a:effectLst/>
                        </a:rPr>
                        <a:t>b</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1.59E+08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20790344"/>
                  </a:ext>
                </a:extLst>
              </a:tr>
            </a:tbl>
          </a:graphicData>
        </a:graphic>
      </p:graphicFrame>
      <p:sp>
        <p:nvSpPr>
          <p:cNvPr id="87" name="TextBox 86">
            <a:extLst>
              <a:ext uri="{FF2B5EF4-FFF2-40B4-BE49-F238E27FC236}">
                <a16:creationId xmlns:a16="http://schemas.microsoft.com/office/drawing/2014/main" id="{F3599450-A98F-D64B-AAB6-0ABE2389452F}"/>
              </a:ext>
            </a:extLst>
          </p:cNvPr>
          <p:cNvSpPr txBox="1"/>
          <p:nvPr/>
        </p:nvSpPr>
        <p:spPr>
          <a:xfrm>
            <a:off x="365698" y="2950103"/>
            <a:ext cx="457989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A type has the highest value of store count, and total sales  share</a:t>
            </a:r>
          </a:p>
        </p:txBody>
      </p:sp>
      <p:pic>
        <p:nvPicPr>
          <p:cNvPr id="89" name="Picture 88" descr="Chart, pie chart&#10;&#10;Description automatically generated">
            <a:extLst>
              <a:ext uri="{FF2B5EF4-FFF2-40B4-BE49-F238E27FC236}">
                <a16:creationId xmlns:a16="http://schemas.microsoft.com/office/drawing/2014/main" id="{06602135-2ED5-8C44-A135-4C43A9BC60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59754" y="441816"/>
            <a:ext cx="3721710" cy="3331093"/>
          </a:xfrm>
          <a:prstGeom prst="rect">
            <a:avLst/>
          </a:prstGeom>
          <a:noFill/>
          <a:ln>
            <a:noFill/>
          </a:ln>
        </p:spPr>
      </p:pic>
    </p:spTree>
    <p:extLst>
      <p:ext uri="{BB962C8B-B14F-4D97-AF65-F5344CB8AC3E}">
        <p14:creationId xmlns:p14="http://schemas.microsoft.com/office/powerpoint/2010/main" val="2657632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385FE479-7F9C-3B44-802D-AC1CDBFC09DC}"/>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21</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B6B56D5F-048E-5F43-886E-09F89F500C49}"/>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Sales by Store Type</a:t>
            </a:r>
          </a:p>
        </p:txBody>
      </p:sp>
      <p:pic>
        <p:nvPicPr>
          <p:cNvPr id="60" name="Picture 59" descr="Chart, bar chart&#10;&#10;Description automatically generated">
            <a:extLst>
              <a:ext uri="{FF2B5EF4-FFF2-40B4-BE49-F238E27FC236}">
                <a16:creationId xmlns:a16="http://schemas.microsoft.com/office/drawing/2014/main" id="{A475F6F9-86ED-8041-8567-32C56985FA7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76502" y="274442"/>
            <a:ext cx="5049161" cy="3276281"/>
          </a:xfrm>
          <a:prstGeom prst="rect">
            <a:avLst/>
          </a:prstGeom>
          <a:noFill/>
          <a:ln>
            <a:noFill/>
          </a:ln>
        </p:spPr>
      </p:pic>
      <p:graphicFrame>
        <p:nvGraphicFramePr>
          <p:cNvPr id="6" name="Table 5">
            <a:extLst>
              <a:ext uri="{FF2B5EF4-FFF2-40B4-BE49-F238E27FC236}">
                <a16:creationId xmlns:a16="http://schemas.microsoft.com/office/drawing/2014/main" id="{D631BD73-EC61-D148-8C90-699ED2E8906F}"/>
              </a:ext>
            </a:extLst>
          </p:cNvPr>
          <p:cNvGraphicFramePr>
            <a:graphicFrameLocks noGrp="1"/>
          </p:cNvGraphicFramePr>
          <p:nvPr>
            <p:extLst>
              <p:ext uri="{D42A27DB-BD31-4B8C-83A1-F6EECF244321}">
                <p14:modId xmlns:p14="http://schemas.microsoft.com/office/powerpoint/2010/main" val="363381363"/>
              </p:ext>
            </p:extLst>
          </p:nvPr>
        </p:nvGraphicFramePr>
        <p:xfrm>
          <a:off x="486377" y="581859"/>
          <a:ext cx="4004348" cy="2096236"/>
        </p:xfrm>
        <a:graphic>
          <a:graphicData uri="http://schemas.openxmlformats.org/drawingml/2006/table">
            <a:tbl>
              <a:tblPr firstRow="1" firstCol="1" bandRow="1">
                <a:tableStyleId>{D7AC3CCA-C797-4891-BE02-D94E43425B78}</a:tableStyleId>
              </a:tblPr>
              <a:tblGrid>
                <a:gridCol w="2002174">
                  <a:extLst>
                    <a:ext uri="{9D8B030D-6E8A-4147-A177-3AD203B41FA5}">
                      <a16:colId xmlns:a16="http://schemas.microsoft.com/office/drawing/2014/main" val="2618856261"/>
                    </a:ext>
                  </a:extLst>
                </a:gridCol>
                <a:gridCol w="2002174">
                  <a:extLst>
                    <a:ext uri="{9D8B030D-6E8A-4147-A177-3AD203B41FA5}">
                      <a16:colId xmlns:a16="http://schemas.microsoft.com/office/drawing/2014/main" val="1331279928"/>
                    </a:ext>
                  </a:extLst>
                </a:gridCol>
              </a:tblGrid>
              <a:tr h="484952">
                <a:tc>
                  <a:txBody>
                    <a:bodyPr/>
                    <a:lstStyle/>
                    <a:p>
                      <a:pPr marL="0" marR="0">
                        <a:lnSpc>
                          <a:spcPct val="107000"/>
                        </a:lnSpc>
                        <a:spcBef>
                          <a:spcPts val="0"/>
                        </a:spcBef>
                        <a:spcAft>
                          <a:spcPts val="0"/>
                        </a:spcAft>
                      </a:pPr>
                      <a:r>
                        <a:rPr lang="en-US" sz="1400" dirty="0">
                          <a:effectLst/>
                        </a:rPr>
                        <a:t>Store Type</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Total Sales Per Store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413367919"/>
                  </a:ext>
                </a:extLst>
              </a:tr>
              <a:tr h="402821">
                <a:tc>
                  <a:txBody>
                    <a:bodyPr/>
                    <a:lstStyle/>
                    <a:p>
                      <a:pPr marL="0" marR="0">
                        <a:lnSpc>
                          <a:spcPct val="107000"/>
                        </a:lnSpc>
                        <a:spcBef>
                          <a:spcPts val="0"/>
                        </a:spcBef>
                        <a:spcAft>
                          <a:spcPts val="0"/>
                        </a:spcAft>
                      </a:pPr>
                      <a:r>
                        <a:rPr lang="en-US" sz="1400">
                          <a:effectLst/>
                        </a:rPr>
                        <a:t>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5.26E+06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493328207"/>
                  </a:ext>
                </a:extLst>
              </a:tr>
              <a:tr h="402821">
                <a:tc>
                  <a:txBody>
                    <a:bodyPr/>
                    <a:lstStyle/>
                    <a:p>
                      <a:pPr marL="0" marR="0">
                        <a:lnSpc>
                          <a:spcPct val="107000"/>
                        </a:lnSpc>
                        <a:spcBef>
                          <a:spcPts val="0"/>
                        </a:spcBef>
                        <a:spcAft>
                          <a:spcPts val="0"/>
                        </a:spcAft>
                      </a:pPr>
                      <a:r>
                        <a:rPr lang="en-US" sz="1400">
                          <a:effectLst/>
                        </a:rPr>
                        <a:t>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5.07E+06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175989892"/>
                  </a:ext>
                </a:extLst>
              </a:tr>
              <a:tr h="402821">
                <a:tc>
                  <a:txBody>
                    <a:bodyPr/>
                    <a:lstStyle/>
                    <a:p>
                      <a:pPr marL="0" marR="0">
                        <a:lnSpc>
                          <a:spcPct val="107000"/>
                        </a:lnSpc>
                        <a:spcBef>
                          <a:spcPts val="0"/>
                        </a:spcBef>
                        <a:spcAft>
                          <a:spcPts val="0"/>
                        </a:spcAft>
                      </a:pPr>
                      <a:r>
                        <a:rPr lang="en-US" sz="1400">
                          <a:effectLst/>
                        </a:rPr>
                        <a:t>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5.29E+06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827764539"/>
                  </a:ext>
                </a:extLst>
              </a:tr>
              <a:tr h="402821">
                <a:tc>
                  <a:txBody>
                    <a:bodyPr/>
                    <a:lstStyle/>
                    <a:p>
                      <a:pPr marL="0" marR="0">
                        <a:lnSpc>
                          <a:spcPct val="107000"/>
                        </a:lnSpc>
                        <a:spcBef>
                          <a:spcPts val="0"/>
                        </a:spcBef>
                        <a:spcAft>
                          <a:spcPts val="0"/>
                        </a:spcAft>
                      </a:pPr>
                      <a:r>
                        <a:rPr lang="en-US" sz="1400" dirty="0">
                          <a:effectLst/>
                        </a:rPr>
                        <a:t>b</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9.37E+06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561757449"/>
                  </a:ext>
                </a:extLst>
              </a:tr>
            </a:tbl>
          </a:graphicData>
        </a:graphic>
      </p:graphicFrame>
      <p:sp>
        <p:nvSpPr>
          <p:cNvPr id="61" name="TextBox 60">
            <a:extLst>
              <a:ext uri="{FF2B5EF4-FFF2-40B4-BE49-F238E27FC236}">
                <a16:creationId xmlns:a16="http://schemas.microsoft.com/office/drawing/2014/main" id="{07F8C379-366E-AF44-8F13-588124E7FEEA}"/>
              </a:ext>
            </a:extLst>
          </p:cNvPr>
          <p:cNvSpPr txBox="1"/>
          <p:nvPr/>
        </p:nvSpPr>
        <p:spPr>
          <a:xfrm>
            <a:off x="306138" y="2847547"/>
            <a:ext cx="6066310"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B type has the highest value of total sales per store </a:t>
            </a:r>
          </a:p>
        </p:txBody>
      </p:sp>
    </p:spTree>
    <p:extLst>
      <p:ext uri="{BB962C8B-B14F-4D97-AF65-F5344CB8AC3E}">
        <p14:creationId xmlns:p14="http://schemas.microsoft.com/office/powerpoint/2010/main" val="1795181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A13EC858-5DCD-E04B-83FE-D707DE46B95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22</a:t>
            </a:fld>
            <a:endParaRPr lang="en-US" kern="1200">
              <a:solidFill>
                <a:schemeClr val="tx1"/>
              </a:solidFill>
              <a:latin typeface="+mn-lt"/>
              <a:ea typeface="+mn-ea"/>
              <a:cs typeface="+mn-cs"/>
            </a:endParaRPr>
          </a:p>
        </p:txBody>
      </p:sp>
      <p:graphicFrame>
        <p:nvGraphicFramePr>
          <p:cNvPr id="5" name="Table 4">
            <a:extLst>
              <a:ext uri="{FF2B5EF4-FFF2-40B4-BE49-F238E27FC236}">
                <a16:creationId xmlns:a16="http://schemas.microsoft.com/office/drawing/2014/main" id="{624BBFC3-5C77-DB43-B385-9A6CCB24C5FC}"/>
              </a:ext>
            </a:extLst>
          </p:cNvPr>
          <p:cNvGraphicFramePr>
            <a:graphicFrameLocks noGrp="1"/>
          </p:cNvGraphicFramePr>
          <p:nvPr>
            <p:extLst>
              <p:ext uri="{D42A27DB-BD31-4B8C-83A1-F6EECF244321}">
                <p14:modId xmlns:p14="http://schemas.microsoft.com/office/powerpoint/2010/main" val="4255018886"/>
              </p:ext>
            </p:extLst>
          </p:nvPr>
        </p:nvGraphicFramePr>
        <p:xfrm>
          <a:off x="2976540" y="3496065"/>
          <a:ext cx="5057805" cy="1459448"/>
        </p:xfrm>
        <a:graphic>
          <a:graphicData uri="http://schemas.openxmlformats.org/drawingml/2006/table">
            <a:tbl>
              <a:tblPr firstRow="1" firstCol="1" bandRow="1">
                <a:tableStyleId>{D7AC3CCA-C797-4891-BE02-D94E43425B78}</a:tableStyleId>
              </a:tblPr>
              <a:tblGrid>
                <a:gridCol w="1685935">
                  <a:extLst>
                    <a:ext uri="{9D8B030D-6E8A-4147-A177-3AD203B41FA5}">
                      <a16:colId xmlns:a16="http://schemas.microsoft.com/office/drawing/2014/main" val="76500312"/>
                    </a:ext>
                  </a:extLst>
                </a:gridCol>
                <a:gridCol w="1599429">
                  <a:extLst>
                    <a:ext uri="{9D8B030D-6E8A-4147-A177-3AD203B41FA5}">
                      <a16:colId xmlns:a16="http://schemas.microsoft.com/office/drawing/2014/main" val="3124175905"/>
                    </a:ext>
                  </a:extLst>
                </a:gridCol>
                <a:gridCol w="1772441">
                  <a:extLst>
                    <a:ext uri="{9D8B030D-6E8A-4147-A177-3AD203B41FA5}">
                      <a16:colId xmlns:a16="http://schemas.microsoft.com/office/drawing/2014/main" val="2276321458"/>
                    </a:ext>
                  </a:extLst>
                </a:gridCol>
              </a:tblGrid>
              <a:tr h="485228">
                <a:tc>
                  <a:txBody>
                    <a:bodyPr/>
                    <a:lstStyle/>
                    <a:p>
                      <a:pPr marL="0" marR="0">
                        <a:lnSpc>
                          <a:spcPct val="107000"/>
                        </a:lnSpc>
                        <a:spcBef>
                          <a:spcPts val="0"/>
                        </a:spcBef>
                        <a:spcAft>
                          <a:spcPts val="0"/>
                        </a:spcAft>
                      </a:pPr>
                      <a:r>
                        <a:rPr lang="en-US" sz="1400" dirty="0">
                          <a:effectLst/>
                        </a:rPr>
                        <a:t>Store Type</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Average Daily Sales</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Sales Per Customer</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925082448"/>
                  </a:ext>
                </a:extLst>
              </a:tr>
              <a:tr h="243555">
                <a:tc>
                  <a:txBody>
                    <a:bodyPr/>
                    <a:lstStyle/>
                    <a:p>
                      <a:pPr marL="0" marR="0">
                        <a:lnSpc>
                          <a:spcPct val="107000"/>
                        </a:lnSpc>
                        <a:spcBef>
                          <a:spcPts val="0"/>
                        </a:spcBef>
                        <a:spcAft>
                          <a:spcPts val="0"/>
                        </a:spcAft>
                      </a:pPr>
                      <a:r>
                        <a:rPr lang="en-US" sz="1400">
                          <a:effectLst/>
                        </a:rPr>
                        <a:t>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6913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8.96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763380691"/>
                  </a:ext>
                </a:extLst>
              </a:tr>
              <a:tr h="243555">
                <a:tc>
                  <a:txBody>
                    <a:bodyPr/>
                    <a:lstStyle/>
                    <a:p>
                      <a:pPr marL="0" marR="0">
                        <a:lnSpc>
                          <a:spcPct val="107000"/>
                        </a:lnSpc>
                        <a:spcBef>
                          <a:spcPts val="0"/>
                        </a:spcBef>
                        <a:spcAft>
                          <a:spcPts val="0"/>
                        </a:spcAft>
                      </a:pPr>
                      <a:r>
                        <a:rPr lang="en-US" sz="1400">
                          <a:effectLst/>
                        </a:rPr>
                        <a:t>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6824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11.43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44395041"/>
                  </a:ext>
                </a:extLst>
              </a:tr>
              <a:tr h="243555">
                <a:tc>
                  <a:txBody>
                    <a:bodyPr/>
                    <a:lstStyle/>
                    <a:p>
                      <a:pPr marL="0" marR="0">
                        <a:lnSpc>
                          <a:spcPct val="107000"/>
                        </a:lnSpc>
                        <a:spcBef>
                          <a:spcPts val="0"/>
                        </a:spcBef>
                        <a:spcAft>
                          <a:spcPts val="0"/>
                        </a:spcAft>
                      </a:pPr>
                      <a:r>
                        <a:rPr lang="en-US" sz="1400">
                          <a:effectLst/>
                        </a:rPr>
                        <a:t>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6917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8.74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291457166"/>
                  </a:ext>
                </a:extLst>
              </a:tr>
              <a:tr h="243555">
                <a:tc>
                  <a:txBody>
                    <a:bodyPr/>
                    <a:lstStyle/>
                    <a:p>
                      <a:pPr marL="0" marR="0">
                        <a:lnSpc>
                          <a:spcPct val="107000"/>
                        </a:lnSpc>
                        <a:spcBef>
                          <a:spcPts val="0"/>
                        </a:spcBef>
                        <a:spcAft>
                          <a:spcPts val="0"/>
                        </a:spcAft>
                      </a:pPr>
                      <a:r>
                        <a:rPr lang="en-US" sz="1400" dirty="0">
                          <a:effectLst/>
                        </a:rPr>
                        <a:t>b</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10111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5.17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820861170"/>
                  </a:ext>
                </a:extLst>
              </a:tr>
            </a:tbl>
          </a:graphicData>
        </a:graphic>
      </p:graphicFrame>
      <p:pic>
        <p:nvPicPr>
          <p:cNvPr id="57" name="Picture 56" descr="A picture containing chart&#10;&#10;Description automatically generated">
            <a:extLst>
              <a:ext uri="{FF2B5EF4-FFF2-40B4-BE49-F238E27FC236}">
                <a16:creationId xmlns:a16="http://schemas.microsoft.com/office/drawing/2014/main" id="{743BF6B6-929B-C842-B9CE-4B7002F2D43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755" y="481359"/>
            <a:ext cx="4629074" cy="2842615"/>
          </a:xfrm>
          <a:prstGeom prst="rect">
            <a:avLst/>
          </a:prstGeom>
          <a:noFill/>
          <a:ln>
            <a:noFill/>
          </a:ln>
        </p:spPr>
      </p:pic>
      <p:pic>
        <p:nvPicPr>
          <p:cNvPr id="59" name="Picture 58" descr="Chart, surface chart&#10;&#10;Description automatically generated">
            <a:extLst>
              <a:ext uri="{FF2B5EF4-FFF2-40B4-BE49-F238E27FC236}">
                <a16:creationId xmlns:a16="http://schemas.microsoft.com/office/drawing/2014/main" id="{69404958-ABC4-F64A-9943-B8C72F83E89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5112" y="480060"/>
            <a:ext cx="4903184" cy="2786610"/>
          </a:xfrm>
          <a:prstGeom prst="rect">
            <a:avLst/>
          </a:prstGeom>
          <a:noFill/>
          <a:ln>
            <a:noFill/>
          </a:ln>
        </p:spPr>
      </p:pic>
      <p:sp>
        <p:nvSpPr>
          <p:cNvPr id="60" name="TextBox 59">
            <a:extLst>
              <a:ext uri="{FF2B5EF4-FFF2-40B4-BE49-F238E27FC236}">
                <a16:creationId xmlns:a16="http://schemas.microsoft.com/office/drawing/2014/main" id="{5F3CC6F8-107B-F740-B536-346DDB64A819}"/>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Sales by Store Type</a:t>
            </a:r>
          </a:p>
        </p:txBody>
      </p:sp>
    </p:spTree>
    <p:extLst>
      <p:ext uri="{BB962C8B-B14F-4D97-AF65-F5344CB8AC3E}">
        <p14:creationId xmlns:p14="http://schemas.microsoft.com/office/powerpoint/2010/main" val="4023582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0A981C99-8AC5-0844-A120-A09093461BA4}"/>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23</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53C68B85-63A0-D148-8845-53C9DBCA7DDC}"/>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Competition Distance by Store Type</a:t>
            </a:r>
          </a:p>
        </p:txBody>
      </p:sp>
      <p:pic>
        <p:nvPicPr>
          <p:cNvPr id="59" name="Picture 58" descr="Chart&#10;&#10;Description automatically generated">
            <a:extLst>
              <a:ext uri="{FF2B5EF4-FFF2-40B4-BE49-F238E27FC236}">
                <a16:creationId xmlns:a16="http://schemas.microsoft.com/office/drawing/2014/main" id="{F74AF39F-65B5-FD4E-972D-501E3D5B9DC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1031" y="293923"/>
            <a:ext cx="4967412" cy="3374881"/>
          </a:xfrm>
          <a:prstGeom prst="rect">
            <a:avLst/>
          </a:prstGeom>
          <a:noFill/>
          <a:ln>
            <a:noFill/>
          </a:ln>
        </p:spPr>
      </p:pic>
      <p:pic>
        <p:nvPicPr>
          <p:cNvPr id="60" name="Picture 59" descr="Chart, scatter chart&#10;&#10;Description automatically generated">
            <a:extLst>
              <a:ext uri="{FF2B5EF4-FFF2-40B4-BE49-F238E27FC236}">
                <a16:creationId xmlns:a16="http://schemas.microsoft.com/office/drawing/2014/main" id="{D9DC971F-5FF6-E649-B941-B81657F208D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07497" y="444875"/>
            <a:ext cx="5211866" cy="3192272"/>
          </a:xfrm>
          <a:prstGeom prst="rect">
            <a:avLst/>
          </a:prstGeom>
          <a:noFill/>
          <a:ln>
            <a:noFill/>
          </a:ln>
        </p:spPr>
      </p:pic>
      <p:sp>
        <p:nvSpPr>
          <p:cNvPr id="61" name="TextBox 60">
            <a:extLst>
              <a:ext uri="{FF2B5EF4-FFF2-40B4-BE49-F238E27FC236}">
                <a16:creationId xmlns:a16="http://schemas.microsoft.com/office/drawing/2014/main" id="{75B14192-3750-F741-B5B3-816247496592}"/>
              </a:ext>
            </a:extLst>
          </p:cNvPr>
          <p:cNvSpPr txBox="1"/>
          <p:nvPr/>
        </p:nvSpPr>
        <p:spPr>
          <a:xfrm>
            <a:off x="536345" y="3786026"/>
            <a:ext cx="521516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B type stores have competitors more near by comparing to other 3 types. </a:t>
            </a:r>
          </a:p>
        </p:txBody>
      </p:sp>
      <p:sp>
        <p:nvSpPr>
          <p:cNvPr id="62" name="TextBox 61">
            <a:extLst>
              <a:ext uri="{FF2B5EF4-FFF2-40B4-BE49-F238E27FC236}">
                <a16:creationId xmlns:a16="http://schemas.microsoft.com/office/drawing/2014/main" id="{0554BE2E-E628-C346-9858-A175778643F7}"/>
              </a:ext>
            </a:extLst>
          </p:cNvPr>
          <p:cNvSpPr txBox="1"/>
          <p:nvPr/>
        </p:nvSpPr>
        <p:spPr>
          <a:xfrm>
            <a:off x="5959116" y="3786026"/>
            <a:ext cx="5955598" cy="1200329"/>
          </a:xfrm>
          <a:prstGeom prst="rect">
            <a:avLst/>
          </a:prstGeom>
          <a:noFill/>
        </p:spPr>
        <p:txBody>
          <a:bodyPr wrap="square" rtlCol="0">
            <a:spAutoFit/>
          </a:bodyPr>
          <a:lstStyle/>
          <a:p>
            <a:pPr marL="285750" indent="-285750">
              <a:buFont typeface="Arial" panose="020B0604020202020204" pitchFamily="34" charset="0"/>
              <a:buChar char="•"/>
            </a:pPr>
            <a:r>
              <a:rPr lang="en-US" sz="1600" dirty="0"/>
              <a:t>We observed a liner relationship between the log of competition distance and sales per customer</a:t>
            </a:r>
          </a:p>
          <a:p>
            <a:pPr marL="285750" indent="-285750">
              <a:buFont typeface="Arial" panose="020B0604020202020204" pitchFamily="34" charset="0"/>
              <a:buChar char="•"/>
            </a:pPr>
            <a:r>
              <a:rPr lang="en-US" sz="1600" dirty="0"/>
              <a:t>The log of competition decrease, the value of sales per customer decrease correspondingly. </a:t>
            </a:r>
          </a:p>
        </p:txBody>
      </p:sp>
      <p:cxnSp>
        <p:nvCxnSpPr>
          <p:cNvPr id="8" name="Straight Connector 7">
            <a:extLst>
              <a:ext uri="{FF2B5EF4-FFF2-40B4-BE49-F238E27FC236}">
                <a16:creationId xmlns:a16="http://schemas.microsoft.com/office/drawing/2014/main" id="{751EA8CD-D415-A74B-831B-D088F79B6EA7}"/>
              </a:ext>
            </a:extLst>
          </p:cNvPr>
          <p:cNvCxnSpPr>
            <a:cxnSpLocks/>
          </p:cNvCxnSpPr>
          <p:nvPr/>
        </p:nvCxnSpPr>
        <p:spPr>
          <a:xfrm flipV="1">
            <a:off x="6555402" y="584146"/>
            <a:ext cx="3896259" cy="238091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08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77013F3D-8BF2-CA45-AB22-54D18B8007E5}"/>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24</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782B22C5-415C-2A4B-AB07-F7B28FF8C94D}"/>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Holiday and Sales</a:t>
            </a:r>
          </a:p>
        </p:txBody>
      </p:sp>
      <p:graphicFrame>
        <p:nvGraphicFramePr>
          <p:cNvPr id="5" name="Table 4">
            <a:extLst>
              <a:ext uri="{FF2B5EF4-FFF2-40B4-BE49-F238E27FC236}">
                <a16:creationId xmlns:a16="http://schemas.microsoft.com/office/drawing/2014/main" id="{4D0354EA-DBFF-D347-ABAA-A3457B68123C}"/>
              </a:ext>
            </a:extLst>
          </p:cNvPr>
          <p:cNvGraphicFramePr>
            <a:graphicFrameLocks noGrp="1"/>
          </p:cNvGraphicFramePr>
          <p:nvPr>
            <p:extLst>
              <p:ext uri="{D42A27DB-BD31-4B8C-83A1-F6EECF244321}">
                <p14:modId xmlns:p14="http://schemas.microsoft.com/office/powerpoint/2010/main" val="1656037484"/>
              </p:ext>
            </p:extLst>
          </p:nvPr>
        </p:nvGraphicFramePr>
        <p:xfrm>
          <a:off x="367534" y="395400"/>
          <a:ext cx="4397271" cy="1179398"/>
        </p:xfrm>
        <a:graphic>
          <a:graphicData uri="http://schemas.openxmlformats.org/drawingml/2006/table">
            <a:tbl>
              <a:tblPr firstRow="1" firstCol="1" bandRow="1">
                <a:tableStyleId>{D7AC3CCA-C797-4891-BE02-D94E43425B78}</a:tableStyleId>
              </a:tblPr>
              <a:tblGrid>
                <a:gridCol w="1265881">
                  <a:extLst>
                    <a:ext uri="{9D8B030D-6E8A-4147-A177-3AD203B41FA5}">
                      <a16:colId xmlns:a16="http://schemas.microsoft.com/office/drawing/2014/main" val="692060674"/>
                    </a:ext>
                  </a:extLst>
                </a:gridCol>
                <a:gridCol w="1665633">
                  <a:extLst>
                    <a:ext uri="{9D8B030D-6E8A-4147-A177-3AD203B41FA5}">
                      <a16:colId xmlns:a16="http://schemas.microsoft.com/office/drawing/2014/main" val="2833112286"/>
                    </a:ext>
                  </a:extLst>
                </a:gridCol>
                <a:gridCol w="1465757">
                  <a:extLst>
                    <a:ext uri="{9D8B030D-6E8A-4147-A177-3AD203B41FA5}">
                      <a16:colId xmlns:a16="http://schemas.microsoft.com/office/drawing/2014/main" val="348633208"/>
                    </a:ext>
                  </a:extLst>
                </a:gridCol>
              </a:tblGrid>
              <a:tr h="587348">
                <a:tc>
                  <a:txBody>
                    <a:bodyPr/>
                    <a:lstStyle/>
                    <a:p>
                      <a:pPr marL="0" marR="0" algn="ctr">
                        <a:lnSpc>
                          <a:spcPct val="107000"/>
                        </a:lnSpc>
                        <a:spcBef>
                          <a:spcPts val="0"/>
                        </a:spcBef>
                        <a:spcAft>
                          <a:spcPts val="0"/>
                        </a:spcAft>
                      </a:pPr>
                      <a:r>
                        <a:rPr lang="en-US" sz="1400">
                          <a:effectLst/>
                        </a:rPr>
                        <a:t>Holiday</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gn="ctr">
                        <a:lnSpc>
                          <a:spcPct val="107000"/>
                        </a:lnSpc>
                        <a:spcBef>
                          <a:spcPts val="0"/>
                        </a:spcBef>
                        <a:spcAft>
                          <a:spcPts val="0"/>
                        </a:spcAft>
                      </a:pPr>
                      <a:r>
                        <a:rPr lang="en-US" sz="1400" dirty="0">
                          <a:effectLst/>
                        </a:rPr>
                        <a:t>Average Daily Sales</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gn="ctr">
                        <a:lnSpc>
                          <a:spcPct val="107000"/>
                        </a:lnSpc>
                        <a:spcBef>
                          <a:spcPts val="0"/>
                        </a:spcBef>
                        <a:spcAft>
                          <a:spcPts val="0"/>
                        </a:spcAft>
                      </a:pPr>
                      <a:r>
                        <a:rPr lang="en-US" sz="1400">
                          <a:effectLst/>
                        </a:rPr>
                        <a:t>Sales Per Customer</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587346374"/>
                  </a:ext>
                </a:extLst>
              </a:tr>
              <a:tr h="296025">
                <a:tc>
                  <a:txBody>
                    <a:bodyPr/>
                    <a:lstStyle/>
                    <a:p>
                      <a:pPr marL="0" marR="0" algn="ctr">
                        <a:lnSpc>
                          <a:spcPct val="107000"/>
                        </a:lnSpc>
                        <a:spcBef>
                          <a:spcPts val="0"/>
                        </a:spcBef>
                        <a:spcAft>
                          <a:spcPts val="0"/>
                        </a:spcAft>
                      </a:pPr>
                      <a:r>
                        <a:rPr lang="en-US" sz="1400">
                          <a:effectLst/>
                        </a:rPr>
                        <a:t>Yes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gn="ctr">
                        <a:lnSpc>
                          <a:spcPct val="107000"/>
                        </a:lnSpc>
                        <a:spcBef>
                          <a:spcPts val="0"/>
                        </a:spcBef>
                        <a:spcAft>
                          <a:spcPts val="0"/>
                        </a:spcAft>
                      </a:pPr>
                      <a:r>
                        <a:rPr lang="en-US" sz="1400">
                          <a:effectLst/>
                        </a:rPr>
                        <a:t>7614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gn="ctr">
                        <a:lnSpc>
                          <a:spcPct val="107000"/>
                        </a:lnSpc>
                        <a:spcBef>
                          <a:spcPts val="0"/>
                        </a:spcBef>
                        <a:spcAft>
                          <a:spcPts val="0"/>
                        </a:spcAft>
                      </a:pPr>
                      <a:r>
                        <a:rPr lang="en-US" sz="1400">
                          <a:effectLst/>
                        </a:rPr>
                        <a:t>8.59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685707225"/>
                  </a:ext>
                </a:extLst>
              </a:tr>
              <a:tr h="296025">
                <a:tc>
                  <a:txBody>
                    <a:bodyPr/>
                    <a:lstStyle/>
                    <a:p>
                      <a:pPr marL="0" marR="0" algn="ctr">
                        <a:lnSpc>
                          <a:spcPct val="107000"/>
                        </a:lnSpc>
                        <a:spcBef>
                          <a:spcPts val="0"/>
                        </a:spcBef>
                        <a:spcAft>
                          <a:spcPts val="0"/>
                        </a:spcAft>
                      </a:pPr>
                      <a:r>
                        <a:rPr lang="en-US" sz="1400">
                          <a:effectLst/>
                        </a:rPr>
                        <a:t>No</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gn="ctr">
                        <a:lnSpc>
                          <a:spcPct val="107000"/>
                        </a:lnSpc>
                        <a:spcBef>
                          <a:spcPts val="0"/>
                        </a:spcBef>
                        <a:spcAft>
                          <a:spcPts val="0"/>
                        </a:spcAft>
                      </a:pPr>
                      <a:r>
                        <a:rPr lang="en-US" sz="1400">
                          <a:effectLst/>
                        </a:rPr>
                        <a:t>7208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gn="ctr">
                        <a:lnSpc>
                          <a:spcPct val="107000"/>
                        </a:lnSpc>
                        <a:spcBef>
                          <a:spcPts val="0"/>
                        </a:spcBef>
                        <a:spcAft>
                          <a:spcPts val="0"/>
                        </a:spcAft>
                      </a:pPr>
                      <a:r>
                        <a:rPr lang="en-US" sz="1400" dirty="0">
                          <a:effectLst/>
                        </a:rPr>
                        <a:t>8.53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25252499"/>
                  </a:ext>
                </a:extLst>
              </a:tr>
            </a:tbl>
          </a:graphicData>
        </a:graphic>
      </p:graphicFrame>
      <p:pic>
        <p:nvPicPr>
          <p:cNvPr id="59" name="Picture 58" descr="Chart&#10;&#10;Description automatically generated with medium confidence">
            <a:extLst>
              <a:ext uri="{FF2B5EF4-FFF2-40B4-BE49-F238E27FC236}">
                <a16:creationId xmlns:a16="http://schemas.microsoft.com/office/drawing/2014/main" id="{8BE9C405-AD48-8F4E-BCA8-7ABD33004D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20123" y="324507"/>
            <a:ext cx="5326937" cy="3260285"/>
          </a:xfrm>
          <a:prstGeom prst="rect">
            <a:avLst/>
          </a:prstGeom>
          <a:noFill/>
          <a:ln>
            <a:noFill/>
          </a:ln>
        </p:spPr>
      </p:pic>
      <p:sp>
        <p:nvSpPr>
          <p:cNvPr id="60" name="TextBox 59">
            <a:extLst>
              <a:ext uri="{FF2B5EF4-FFF2-40B4-BE49-F238E27FC236}">
                <a16:creationId xmlns:a16="http://schemas.microsoft.com/office/drawing/2014/main" id="{26EAE3FE-72FE-5749-AE8F-4616FE75A3FF}"/>
              </a:ext>
            </a:extLst>
          </p:cNvPr>
          <p:cNvSpPr txBox="1"/>
          <p:nvPr/>
        </p:nvSpPr>
        <p:spPr>
          <a:xfrm>
            <a:off x="273286" y="1846008"/>
            <a:ext cx="4723000" cy="2585323"/>
          </a:xfrm>
          <a:prstGeom prst="rect">
            <a:avLst/>
          </a:prstGeom>
          <a:noFill/>
        </p:spPr>
        <p:txBody>
          <a:bodyPr wrap="square" rtlCol="0">
            <a:spAutoFit/>
          </a:bodyPr>
          <a:lstStyle/>
          <a:p>
            <a:pPr marL="285750" indent="-285750">
              <a:buFont typeface="Arial" panose="020B0604020202020204" pitchFamily="34" charset="0"/>
              <a:buChar char="•"/>
            </a:pPr>
            <a:r>
              <a:rPr lang="en-US" sz="1600" dirty="0"/>
              <a:t>Holidays (state or school holidays) are affecting the amounts of sales.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When it’s a holiday, average sales per store is 5% higher than when it’s not a holiday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There were more daily sales higher than 14,000 when it’s a holiday. </a:t>
            </a:r>
          </a:p>
        </p:txBody>
      </p:sp>
    </p:spTree>
    <p:extLst>
      <p:ext uri="{BB962C8B-B14F-4D97-AF65-F5344CB8AC3E}">
        <p14:creationId xmlns:p14="http://schemas.microsoft.com/office/powerpoint/2010/main" val="617239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14836A48-4CAC-4A40-97EB-8ACA9B26A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90A515-B90B-43BC-876F-580D2FC4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3749B484-B143-40F7-896A-A20650EE47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D5ECC4BD-4D67-4CD5-9118-C8F95255E0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DFCF04F1-C8A9-4F23-B565-9B70C6D74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9964E85D-E8AC-4D3F-A3BC-E4D8DE608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8FE670F7-87AE-49F1-AFCF-646DC0B69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2D394406-F17F-478D-9811-F133F3163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C929B1C0-F6D9-45BC-B41C-5BEBE9AD60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8CBC2023-5C0F-470C-A494-448A3088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F753F948-20A5-448F-A91B-30C3FA874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187C515D-FEE4-4EAD-A758-C09FC8898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55F8581B-27B7-42AB-B33F-69023D3B1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CBC2EB4A-D3CD-4347-AE09-347B7B10EF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C35E0B18-828E-4F07-BC14-5B6EB8C28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D972FA4F-64D2-4E34-B234-7B2C363C4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430AC742-FB30-4DCC-A9AC-92D107A34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C991F4A4-6C1A-486C-80A9-B653BC0ED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34F60AAA-3D77-4751-9A2C-27A680142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71A93347-D2EA-43A7-92CB-3BC1C8F43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A99EB955-34CE-4879-BB3E-19C017967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Padlock on computer motherboard">
            <a:extLst>
              <a:ext uri="{FF2B5EF4-FFF2-40B4-BE49-F238E27FC236}">
                <a16:creationId xmlns:a16="http://schemas.microsoft.com/office/drawing/2014/main" id="{DA5344BD-12DE-4CC2-AFB2-6521D86B1593}"/>
              </a:ext>
            </a:extLst>
          </p:cNvPr>
          <p:cNvPicPr>
            <a:picLocks noChangeAspect="1"/>
          </p:cNvPicPr>
          <p:nvPr/>
        </p:nvPicPr>
        <p:blipFill rotWithShape="1">
          <a:blip r:embed="rId3"/>
          <a:srcRect r="-1" b="15728"/>
          <a:stretch/>
        </p:blipFill>
        <p:spPr>
          <a:xfrm>
            <a:off x="20" y="227"/>
            <a:ext cx="12191675" cy="6858000"/>
          </a:xfrm>
          <a:prstGeom prst="rect">
            <a:avLst/>
          </a:prstGeom>
        </p:spPr>
      </p:pic>
      <p:grpSp>
        <p:nvGrpSpPr>
          <p:cNvPr id="59" name="Group 58">
            <a:extLst>
              <a:ext uri="{FF2B5EF4-FFF2-40B4-BE49-F238E27FC236}">
                <a16:creationId xmlns:a16="http://schemas.microsoft.com/office/drawing/2014/main" id="{99502C85-D694-4534-81D2-BE2E52612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33747" y="1186483"/>
            <a:ext cx="4510627" cy="4477933"/>
            <a:chOff x="3833747" y="1186483"/>
            <a:chExt cx="4510627" cy="4477933"/>
          </a:xfrm>
        </p:grpSpPr>
        <p:sp>
          <p:nvSpPr>
            <p:cNvPr id="60" name="Rectangle 59">
              <a:extLst>
                <a:ext uri="{FF2B5EF4-FFF2-40B4-BE49-F238E27FC236}">
                  <a16:creationId xmlns:a16="http://schemas.microsoft.com/office/drawing/2014/main" id="{070D54E8-5694-4275-AC73-041D919D5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7681" y="1186483"/>
              <a:ext cx="4506693"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085E5B83-AB95-4571-B7AE-841A0D5F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63AAECE-705E-4B7A-B758-B9CEB30C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3747" y="1991156"/>
              <a:ext cx="4510180"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3916043" y="2075504"/>
            <a:ext cx="4345588" cy="2042725"/>
          </a:xfrm>
        </p:spPr>
        <p:txBody>
          <a:bodyPr vert="horz" lIns="228600" tIns="228600" rIns="228600" bIns="0" rtlCol="0" anchor="b">
            <a:normAutofit/>
          </a:bodyPr>
          <a:lstStyle/>
          <a:p>
            <a:pPr>
              <a:lnSpc>
                <a:spcPct val="80000"/>
              </a:lnSpc>
            </a:pPr>
            <a:r>
              <a:rPr lang="en-US" sz="5400" dirty="0"/>
              <a:t>Modeling &amp; Analysis</a:t>
            </a:r>
          </a:p>
        </p:txBody>
      </p:sp>
      <p:sp>
        <p:nvSpPr>
          <p:cNvPr id="3" name="Slide Number Placeholder 2">
            <a:extLst>
              <a:ext uri="{FF2B5EF4-FFF2-40B4-BE49-F238E27FC236}">
                <a16:creationId xmlns:a16="http://schemas.microsoft.com/office/drawing/2014/main" id="{7737B617-806F-A444-ADCB-D982D4847181}"/>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a:solidFill>
                  <a:srgbClr val="FFFFFE"/>
                </a:solidFill>
              </a:rPr>
              <a:pPr>
                <a:spcAft>
                  <a:spcPts val="600"/>
                </a:spcAft>
              </a:pPr>
              <a:t>25</a:t>
            </a:fld>
            <a:endParaRPr lang="en-US">
              <a:solidFill>
                <a:srgbClr val="FFFFFE"/>
              </a:solidFill>
            </a:endParaRPr>
          </a:p>
        </p:txBody>
      </p:sp>
    </p:spTree>
    <p:extLst>
      <p:ext uri="{BB962C8B-B14F-4D97-AF65-F5344CB8AC3E}">
        <p14:creationId xmlns:p14="http://schemas.microsoft.com/office/powerpoint/2010/main" val="304438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9F74ABA-392B-E242-9A80-8D71574A2CC5}"/>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26</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6B3A4D30-A06E-C948-BF5D-D93B087403E7}"/>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Data Processing and Testing Strategy</a:t>
            </a:r>
          </a:p>
        </p:txBody>
      </p:sp>
      <p:sp>
        <p:nvSpPr>
          <p:cNvPr id="59" name="TextBox 58">
            <a:extLst>
              <a:ext uri="{FF2B5EF4-FFF2-40B4-BE49-F238E27FC236}">
                <a16:creationId xmlns:a16="http://schemas.microsoft.com/office/drawing/2014/main" id="{FA4BC489-2FC0-6D47-9513-817386CF90C2}"/>
              </a:ext>
            </a:extLst>
          </p:cNvPr>
          <p:cNvSpPr txBox="1"/>
          <p:nvPr/>
        </p:nvSpPr>
        <p:spPr>
          <a:xfrm>
            <a:off x="100618" y="1785542"/>
            <a:ext cx="4113063" cy="892552"/>
          </a:xfrm>
          <a:prstGeom prst="rect">
            <a:avLst/>
          </a:prstGeom>
          <a:noFill/>
        </p:spPr>
        <p:txBody>
          <a:bodyPr wrap="square" rtlCol="0">
            <a:spAutoFit/>
          </a:bodyPr>
          <a:lstStyle/>
          <a:p>
            <a:pPr marL="285750" indent="-285750">
              <a:buFont typeface="Arial" panose="020B0604020202020204" pitchFamily="34" charset="0"/>
              <a:buChar char="•"/>
            </a:pPr>
            <a:r>
              <a:rPr lang="en-US" dirty="0"/>
              <a:t>When there’s no zero weekly sales over the 135 weeks, 942 days</a:t>
            </a:r>
            <a:r>
              <a:rPr lang="en-US" sz="1600" dirty="0"/>
              <a:t>, we split the dataset following </a:t>
            </a:r>
            <a:r>
              <a:rPr lang="en-US" sz="1600" b="1" dirty="0"/>
              <a:t>strategy 1</a:t>
            </a:r>
          </a:p>
        </p:txBody>
      </p:sp>
      <p:pic>
        <p:nvPicPr>
          <p:cNvPr id="60" name="Picture 59" descr="Graphical user interface, chart&#10;&#10;Description automatically generated">
            <a:extLst>
              <a:ext uri="{FF2B5EF4-FFF2-40B4-BE49-F238E27FC236}">
                <a16:creationId xmlns:a16="http://schemas.microsoft.com/office/drawing/2014/main" id="{EAE3257E-A901-8B46-8239-1F77030DC0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95912" y="1158571"/>
            <a:ext cx="5130784" cy="3865536"/>
          </a:xfrm>
          <a:prstGeom prst="rect">
            <a:avLst/>
          </a:prstGeom>
          <a:noFill/>
          <a:ln>
            <a:noFill/>
          </a:ln>
        </p:spPr>
      </p:pic>
      <p:pic>
        <p:nvPicPr>
          <p:cNvPr id="8" name="Picture 7">
            <a:extLst>
              <a:ext uri="{FF2B5EF4-FFF2-40B4-BE49-F238E27FC236}">
                <a16:creationId xmlns:a16="http://schemas.microsoft.com/office/drawing/2014/main" id="{4FD6DC01-28D6-3242-8F74-652525100ADB}"/>
              </a:ext>
            </a:extLst>
          </p:cNvPr>
          <p:cNvPicPr>
            <a:picLocks noChangeAspect="1"/>
          </p:cNvPicPr>
          <p:nvPr/>
        </p:nvPicPr>
        <p:blipFill>
          <a:blip r:embed="rId3"/>
          <a:stretch>
            <a:fillRect/>
          </a:stretch>
        </p:blipFill>
        <p:spPr>
          <a:xfrm>
            <a:off x="4854258" y="288593"/>
            <a:ext cx="6033728" cy="853646"/>
          </a:xfrm>
          <a:prstGeom prst="rect">
            <a:avLst/>
          </a:prstGeom>
        </p:spPr>
      </p:pic>
      <p:sp>
        <p:nvSpPr>
          <p:cNvPr id="29" name="Right Arrow 28">
            <a:extLst>
              <a:ext uri="{FF2B5EF4-FFF2-40B4-BE49-F238E27FC236}">
                <a16:creationId xmlns:a16="http://schemas.microsoft.com/office/drawing/2014/main" id="{1F574310-C99D-984A-AEB8-F3950C009067}"/>
              </a:ext>
            </a:extLst>
          </p:cNvPr>
          <p:cNvSpPr/>
          <p:nvPr/>
        </p:nvSpPr>
        <p:spPr>
          <a:xfrm>
            <a:off x="4357420" y="1910091"/>
            <a:ext cx="677567" cy="439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812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1E7CFCA-751A-2F48-8C1C-EE1EE1DFAECD}"/>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27</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5802872A-C703-5043-B5D9-C7F025CDFB83}"/>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Data Processing and Testing Strategy</a:t>
            </a:r>
          </a:p>
        </p:txBody>
      </p:sp>
      <p:pic>
        <p:nvPicPr>
          <p:cNvPr id="59" name="Picture 58" descr="Graphical user interface, chart, line chart&#10;&#10;Description automatically generated">
            <a:extLst>
              <a:ext uri="{FF2B5EF4-FFF2-40B4-BE49-F238E27FC236}">
                <a16:creationId xmlns:a16="http://schemas.microsoft.com/office/drawing/2014/main" id="{49B51F47-8DBB-E244-B7A1-FFACA8E5B8E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2510" y="276946"/>
            <a:ext cx="3659610" cy="2465571"/>
          </a:xfrm>
          <a:prstGeom prst="rect">
            <a:avLst/>
          </a:prstGeom>
          <a:noFill/>
          <a:ln>
            <a:noFill/>
          </a:ln>
        </p:spPr>
      </p:pic>
      <p:sp>
        <p:nvSpPr>
          <p:cNvPr id="5" name="Right Arrow 4">
            <a:extLst>
              <a:ext uri="{FF2B5EF4-FFF2-40B4-BE49-F238E27FC236}">
                <a16:creationId xmlns:a16="http://schemas.microsoft.com/office/drawing/2014/main" id="{49B0E12A-C737-4541-8C0E-35C20E6CBC78}"/>
              </a:ext>
            </a:extLst>
          </p:cNvPr>
          <p:cNvSpPr/>
          <p:nvPr/>
        </p:nvSpPr>
        <p:spPr>
          <a:xfrm>
            <a:off x="4121471" y="1398886"/>
            <a:ext cx="861381" cy="459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Chart, line chart&#10;&#10;Description automatically generated">
            <a:extLst>
              <a:ext uri="{FF2B5EF4-FFF2-40B4-BE49-F238E27FC236}">
                <a16:creationId xmlns:a16="http://schemas.microsoft.com/office/drawing/2014/main" id="{F0F7204C-EE9B-0040-B397-F92B7C6FD9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23729" y="1265941"/>
            <a:ext cx="4786084" cy="3028267"/>
          </a:xfrm>
          <a:prstGeom prst="rect">
            <a:avLst/>
          </a:prstGeom>
          <a:noFill/>
          <a:ln>
            <a:noFill/>
          </a:ln>
        </p:spPr>
      </p:pic>
      <p:pic>
        <p:nvPicPr>
          <p:cNvPr id="6" name="Picture 5">
            <a:extLst>
              <a:ext uri="{FF2B5EF4-FFF2-40B4-BE49-F238E27FC236}">
                <a16:creationId xmlns:a16="http://schemas.microsoft.com/office/drawing/2014/main" id="{783E2BD5-D550-C246-ADF1-325852A348E8}"/>
              </a:ext>
            </a:extLst>
          </p:cNvPr>
          <p:cNvPicPr>
            <a:picLocks noChangeAspect="1"/>
          </p:cNvPicPr>
          <p:nvPr/>
        </p:nvPicPr>
        <p:blipFill>
          <a:blip r:embed="rId4"/>
          <a:stretch>
            <a:fillRect/>
          </a:stretch>
        </p:blipFill>
        <p:spPr>
          <a:xfrm>
            <a:off x="5633140" y="392986"/>
            <a:ext cx="5447543" cy="800597"/>
          </a:xfrm>
          <a:prstGeom prst="rect">
            <a:avLst/>
          </a:prstGeom>
        </p:spPr>
      </p:pic>
      <p:sp>
        <p:nvSpPr>
          <p:cNvPr id="61" name="TextBox 60">
            <a:extLst>
              <a:ext uri="{FF2B5EF4-FFF2-40B4-BE49-F238E27FC236}">
                <a16:creationId xmlns:a16="http://schemas.microsoft.com/office/drawing/2014/main" id="{43234233-6597-B44E-9662-C13397700287}"/>
              </a:ext>
            </a:extLst>
          </p:cNvPr>
          <p:cNvSpPr txBox="1"/>
          <p:nvPr/>
        </p:nvSpPr>
        <p:spPr>
          <a:xfrm>
            <a:off x="165776" y="2826113"/>
            <a:ext cx="4113063"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When there’s continuing zero weekly sales over the 135 weeks (stores closed for renovation), we will do the train/test split following </a:t>
            </a:r>
            <a:r>
              <a:rPr lang="en-US" sz="1600" b="1" dirty="0"/>
              <a:t>strategy 2</a:t>
            </a:r>
            <a:r>
              <a:rPr lang="en-US" sz="1600" dirty="0"/>
              <a:t>  </a:t>
            </a:r>
          </a:p>
        </p:txBody>
      </p:sp>
      <p:sp>
        <p:nvSpPr>
          <p:cNvPr id="7" name="Rectangle 6">
            <a:extLst>
              <a:ext uri="{FF2B5EF4-FFF2-40B4-BE49-F238E27FC236}">
                <a16:creationId xmlns:a16="http://schemas.microsoft.com/office/drawing/2014/main" id="{F25D747D-3C62-0545-8F74-E582C0CD6CA8}"/>
              </a:ext>
            </a:extLst>
          </p:cNvPr>
          <p:cNvSpPr/>
          <p:nvPr/>
        </p:nvSpPr>
        <p:spPr>
          <a:xfrm>
            <a:off x="3079110" y="444875"/>
            <a:ext cx="717551" cy="187901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834EDEA2-7E04-DA4A-88D4-113EF627520C}"/>
              </a:ext>
            </a:extLst>
          </p:cNvPr>
          <p:cNvSpPr txBox="1"/>
          <p:nvPr/>
        </p:nvSpPr>
        <p:spPr>
          <a:xfrm>
            <a:off x="1359827" y="4305945"/>
            <a:ext cx="8825965"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b="1" dirty="0"/>
              <a:t>Strategy 3</a:t>
            </a:r>
            <a:r>
              <a:rPr lang="en-US" sz="1600" dirty="0"/>
              <a:t>:  If we don’t have enough data points after the store reopen (less than 16 weeks), </a:t>
            </a:r>
          </a:p>
          <a:p>
            <a:r>
              <a:rPr lang="en-US" sz="1600" dirty="0"/>
              <a:t>we will then drop the zero values in the time series and do train/test split. </a:t>
            </a:r>
          </a:p>
        </p:txBody>
      </p:sp>
    </p:spTree>
    <p:extLst>
      <p:ext uri="{BB962C8B-B14F-4D97-AF65-F5344CB8AC3E}">
        <p14:creationId xmlns:p14="http://schemas.microsoft.com/office/powerpoint/2010/main" val="307413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A68B6F08-12C6-6942-BDFB-564E64AB30DE}"/>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28</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E1013577-4E69-124F-91F7-9002AC4B97A6}"/>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Baseline Model, Model and Metrics selection</a:t>
            </a:r>
          </a:p>
        </p:txBody>
      </p:sp>
      <p:graphicFrame>
        <p:nvGraphicFramePr>
          <p:cNvPr id="6" name="Diagram 5">
            <a:extLst>
              <a:ext uri="{FF2B5EF4-FFF2-40B4-BE49-F238E27FC236}">
                <a16:creationId xmlns:a16="http://schemas.microsoft.com/office/drawing/2014/main" id="{675F98B2-A82C-484C-9E2F-B0D5F1499BCB}"/>
              </a:ext>
            </a:extLst>
          </p:cNvPr>
          <p:cNvGraphicFramePr/>
          <p:nvPr>
            <p:extLst>
              <p:ext uri="{D42A27DB-BD31-4B8C-83A1-F6EECF244321}">
                <p14:modId xmlns:p14="http://schemas.microsoft.com/office/powerpoint/2010/main" val="737052080"/>
              </p:ext>
            </p:extLst>
          </p:nvPr>
        </p:nvGraphicFramePr>
        <p:xfrm>
          <a:off x="277753" y="1137123"/>
          <a:ext cx="4590388" cy="1698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9" name="Diagram 58">
            <a:extLst>
              <a:ext uri="{FF2B5EF4-FFF2-40B4-BE49-F238E27FC236}">
                <a16:creationId xmlns:a16="http://schemas.microsoft.com/office/drawing/2014/main" id="{3224E804-8BE2-2649-A491-B016FC3CDC25}"/>
              </a:ext>
            </a:extLst>
          </p:cNvPr>
          <p:cNvGraphicFramePr/>
          <p:nvPr>
            <p:extLst>
              <p:ext uri="{D42A27DB-BD31-4B8C-83A1-F6EECF244321}">
                <p14:modId xmlns:p14="http://schemas.microsoft.com/office/powerpoint/2010/main" val="4025965390"/>
              </p:ext>
            </p:extLst>
          </p:nvPr>
        </p:nvGraphicFramePr>
        <p:xfrm>
          <a:off x="7048978" y="692751"/>
          <a:ext cx="4248454" cy="26309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9" name="Oval 28">
            <a:extLst>
              <a:ext uri="{FF2B5EF4-FFF2-40B4-BE49-F238E27FC236}">
                <a16:creationId xmlns:a16="http://schemas.microsoft.com/office/drawing/2014/main" id="{90DC5181-2E93-0345-939A-B1D9861CB3FC}"/>
              </a:ext>
            </a:extLst>
          </p:cNvPr>
          <p:cNvSpPr/>
          <p:nvPr/>
        </p:nvSpPr>
        <p:spPr>
          <a:xfrm>
            <a:off x="4792830" y="1120812"/>
            <a:ext cx="1816815" cy="1583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evaluation metrics</a:t>
            </a:r>
          </a:p>
        </p:txBody>
      </p:sp>
      <p:sp>
        <p:nvSpPr>
          <p:cNvPr id="36" name="Right Arrow 35">
            <a:extLst>
              <a:ext uri="{FF2B5EF4-FFF2-40B4-BE49-F238E27FC236}">
                <a16:creationId xmlns:a16="http://schemas.microsoft.com/office/drawing/2014/main" id="{68E74157-C1E1-D14D-9818-7F6FB2B434D6}"/>
              </a:ext>
            </a:extLst>
          </p:cNvPr>
          <p:cNvSpPr/>
          <p:nvPr/>
        </p:nvSpPr>
        <p:spPr>
          <a:xfrm rot="20920326">
            <a:off x="6669718" y="1465774"/>
            <a:ext cx="277793" cy="25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a:extLst>
              <a:ext uri="{FF2B5EF4-FFF2-40B4-BE49-F238E27FC236}">
                <a16:creationId xmlns:a16="http://schemas.microsoft.com/office/drawing/2014/main" id="{B120B4D7-18A5-494B-A70E-694964514DC2}"/>
              </a:ext>
            </a:extLst>
          </p:cNvPr>
          <p:cNvSpPr/>
          <p:nvPr/>
        </p:nvSpPr>
        <p:spPr>
          <a:xfrm rot="1570620">
            <a:off x="6680298" y="2123647"/>
            <a:ext cx="277793" cy="253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1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5C772F51-793E-6540-853F-57ED37FE138D}"/>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29</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0EFE5DD2-F4A7-6C43-82AB-BD97F8930360}"/>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Model Evaluation - MAE</a:t>
            </a:r>
          </a:p>
        </p:txBody>
      </p:sp>
      <p:graphicFrame>
        <p:nvGraphicFramePr>
          <p:cNvPr id="5" name="Table 4">
            <a:extLst>
              <a:ext uri="{FF2B5EF4-FFF2-40B4-BE49-F238E27FC236}">
                <a16:creationId xmlns:a16="http://schemas.microsoft.com/office/drawing/2014/main" id="{CC5C8ECC-60A8-8942-BE72-3ED0A4186A82}"/>
              </a:ext>
            </a:extLst>
          </p:cNvPr>
          <p:cNvGraphicFramePr>
            <a:graphicFrameLocks noGrp="1"/>
          </p:cNvGraphicFramePr>
          <p:nvPr>
            <p:extLst>
              <p:ext uri="{D42A27DB-BD31-4B8C-83A1-F6EECF244321}">
                <p14:modId xmlns:p14="http://schemas.microsoft.com/office/powerpoint/2010/main" val="2909119462"/>
              </p:ext>
            </p:extLst>
          </p:nvPr>
        </p:nvGraphicFramePr>
        <p:xfrm>
          <a:off x="393366" y="452608"/>
          <a:ext cx="6690341" cy="858608"/>
        </p:xfrm>
        <a:graphic>
          <a:graphicData uri="http://schemas.openxmlformats.org/drawingml/2006/table">
            <a:tbl>
              <a:tblPr firstRow="1" firstCol="1" bandRow="1">
                <a:tableStyleId>{D7AC3CCA-C797-4891-BE02-D94E43425B78}</a:tableStyleId>
              </a:tblPr>
              <a:tblGrid>
                <a:gridCol w="868065">
                  <a:extLst>
                    <a:ext uri="{9D8B030D-6E8A-4147-A177-3AD203B41FA5}">
                      <a16:colId xmlns:a16="http://schemas.microsoft.com/office/drawing/2014/main" val="2070801185"/>
                    </a:ext>
                  </a:extLst>
                </a:gridCol>
                <a:gridCol w="1696095">
                  <a:extLst>
                    <a:ext uri="{9D8B030D-6E8A-4147-A177-3AD203B41FA5}">
                      <a16:colId xmlns:a16="http://schemas.microsoft.com/office/drawing/2014/main" val="3096296753"/>
                    </a:ext>
                  </a:extLst>
                </a:gridCol>
                <a:gridCol w="1951063">
                  <a:extLst>
                    <a:ext uri="{9D8B030D-6E8A-4147-A177-3AD203B41FA5}">
                      <a16:colId xmlns:a16="http://schemas.microsoft.com/office/drawing/2014/main" val="725263565"/>
                    </a:ext>
                  </a:extLst>
                </a:gridCol>
                <a:gridCol w="2175118">
                  <a:extLst>
                    <a:ext uri="{9D8B030D-6E8A-4147-A177-3AD203B41FA5}">
                      <a16:colId xmlns:a16="http://schemas.microsoft.com/office/drawing/2014/main" val="3490775272"/>
                    </a:ext>
                  </a:extLst>
                </a:gridCol>
              </a:tblGrid>
              <a:tr h="405744">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err="1">
                          <a:effectLst/>
                        </a:rPr>
                        <a:t>MAE_AutoArima</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err="1">
                          <a:effectLst/>
                        </a:rPr>
                        <a:t>MAE_MeanMethod</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Performance Improvement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389911934"/>
                  </a:ext>
                </a:extLst>
              </a:tr>
              <a:tr h="398360">
                <a:tc>
                  <a:txBody>
                    <a:bodyPr/>
                    <a:lstStyle/>
                    <a:p>
                      <a:pPr marL="0" marR="0">
                        <a:lnSpc>
                          <a:spcPct val="107000"/>
                        </a:lnSpc>
                        <a:spcBef>
                          <a:spcPts val="0"/>
                        </a:spcBef>
                        <a:spcAft>
                          <a:spcPts val="0"/>
                        </a:spcAft>
                      </a:pPr>
                      <a:r>
                        <a:rPr lang="en-US" sz="1400" dirty="0">
                          <a:effectLst/>
                        </a:rPr>
                        <a:t>Average</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4084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7143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1.75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806894325"/>
                  </a:ext>
                </a:extLst>
              </a:tr>
            </a:tbl>
          </a:graphicData>
        </a:graphic>
      </p:graphicFrame>
      <p:pic>
        <p:nvPicPr>
          <p:cNvPr id="59" name="Picture 58" descr="Chart, bar chart, histogram&#10;&#10;Description automatically generated">
            <a:extLst>
              <a:ext uri="{FF2B5EF4-FFF2-40B4-BE49-F238E27FC236}">
                <a16:creationId xmlns:a16="http://schemas.microsoft.com/office/drawing/2014/main" id="{91903AFE-3FBA-314B-B565-2A5C6646626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7301" y="1653768"/>
            <a:ext cx="5475813" cy="3079616"/>
          </a:xfrm>
          <a:prstGeom prst="rect">
            <a:avLst/>
          </a:prstGeom>
          <a:noFill/>
          <a:ln>
            <a:noFill/>
          </a:ln>
        </p:spPr>
      </p:pic>
      <p:sp>
        <p:nvSpPr>
          <p:cNvPr id="60" name="TextBox 59">
            <a:extLst>
              <a:ext uri="{FF2B5EF4-FFF2-40B4-BE49-F238E27FC236}">
                <a16:creationId xmlns:a16="http://schemas.microsoft.com/office/drawing/2014/main" id="{88DE302C-12E7-1C4D-8D40-34A6E5E22A1D}"/>
              </a:ext>
            </a:extLst>
          </p:cNvPr>
          <p:cNvSpPr txBox="1"/>
          <p:nvPr/>
        </p:nvSpPr>
        <p:spPr>
          <a:xfrm>
            <a:off x="6210825" y="1598490"/>
            <a:ext cx="411306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By comparing the average value of MAE we obtained from 1115 stores,  we can see Auto Arima outperformed mean method by 1.75 times.</a:t>
            </a:r>
            <a:r>
              <a:rPr lang="en-US" sz="1600" dirty="0"/>
              <a:t>   </a:t>
            </a:r>
          </a:p>
        </p:txBody>
      </p:sp>
    </p:spTree>
    <p:extLst>
      <p:ext uri="{BB962C8B-B14F-4D97-AF65-F5344CB8AC3E}">
        <p14:creationId xmlns:p14="http://schemas.microsoft.com/office/powerpoint/2010/main" val="282763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89F7F-FB09-2D40-9B7C-917F1CF5B142}"/>
              </a:ext>
            </a:extLst>
          </p:cNvPr>
          <p:cNvSpPr>
            <a:spLocks noGrp="1"/>
          </p:cNvSpPr>
          <p:nvPr>
            <p:ph type="title"/>
          </p:nvPr>
        </p:nvSpPr>
        <p:spPr>
          <a:xfrm>
            <a:off x="888631" y="2349925"/>
            <a:ext cx="3498979" cy="2456442"/>
          </a:xfrm>
        </p:spPr>
        <p:txBody>
          <a:bodyPr>
            <a:normAutofit/>
          </a:bodyPr>
          <a:lstStyle/>
          <a:p>
            <a:r>
              <a:rPr lang="en-US"/>
              <a:t>Overview </a:t>
            </a:r>
          </a:p>
        </p:txBody>
      </p:sp>
      <p:sp>
        <p:nvSpPr>
          <p:cNvPr id="5" name="Slide Number Placeholder 4">
            <a:extLst>
              <a:ext uri="{FF2B5EF4-FFF2-40B4-BE49-F238E27FC236}">
                <a16:creationId xmlns:a16="http://schemas.microsoft.com/office/drawing/2014/main" id="{79F4537C-EDCC-6E4E-9057-EF5BB414EAEE}"/>
              </a:ext>
            </a:extLst>
          </p:cNvPr>
          <p:cNvSpPr>
            <a:spLocks noGrp="1"/>
          </p:cNvSpPr>
          <p:nvPr>
            <p:ph type="sldNum" sz="quarter" idx="12"/>
          </p:nvPr>
        </p:nvSpPr>
        <p:spPr>
          <a:xfrm>
            <a:off x="10469880" y="320040"/>
            <a:ext cx="914400" cy="320040"/>
          </a:xfrm>
        </p:spPr>
        <p:txBody>
          <a:bodyPr>
            <a:normAutofit/>
          </a:bodyPr>
          <a:lstStyle/>
          <a:p>
            <a:pPr>
              <a:spcAft>
                <a:spcPts val="600"/>
              </a:spcAft>
            </a:pPr>
            <a:fld id="{D57F1E4F-1CFF-5643-939E-217C01CDF565}" type="slidenum">
              <a:rPr lang="en-US"/>
              <a:pPr>
                <a:spcAft>
                  <a:spcPts val="600"/>
                </a:spcAft>
              </a:pPr>
              <a:t>3</a:t>
            </a:fld>
            <a:endParaRPr lang="en-US"/>
          </a:p>
        </p:txBody>
      </p:sp>
      <p:graphicFrame>
        <p:nvGraphicFramePr>
          <p:cNvPr id="71" name="Content Placeholder 2">
            <a:extLst>
              <a:ext uri="{FF2B5EF4-FFF2-40B4-BE49-F238E27FC236}">
                <a16:creationId xmlns:a16="http://schemas.microsoft.com/office/drawing/2014/main" id="{EDB73586-BC6A-4FCA-8B1A-9097CDB2903C}"/>
              </a:ext>
            </a:extLst>
          </p:cNvPr>
          <p:cNvGraphicFramePr>
            <a:graphicFrameLocks noGrp="1"/>
          </p:cNvGraphicFramePr>
          <p:nvPr>
            <p:ph idx="1"/>
            <p:extLst>
              <p:ext uri="{D42A27DB-BD31-4B8C-83A1-F6EECF244321}">
                <p14:modId xmlns:p14="http://schemas.microsoft.com/office/powerpoint/2010/main" val="1135303227"/>
              </p:ext>
            </p:extLst>
          </p:nvPr>
        </p:nvGraphicFramePr>
        <p:xfrm>
          <a:off x="5574890" y="803186"/>
          <a:ext cx="5821767" cy="5287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713446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3DD9D51-1C77-2D4A-B577-DFF64053B74D}"/>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30</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CDBAAD72-A4E7-B340-B7F1-8E7645A90A90}"/>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Model Evaluation - WAPE</a:t>
            </a:r>
          </a:p>
        </p:txBody>
      </p:sp>
      <p:graphicFrame>
        <p:nvGraphicFramePr>
          <p:cNvPr id="6" name="Table 5">
            <a:extLst>
              <a:ext uri="{FF2B5EF4-FFF2-40B4-BE49-F238E27FC236}">
                <a16:creationId xmlns:a16="http://schemas.microsoft.com/office/drawing/2014/main" id="{EA24876B-F1A8-0C46-910D-5BC090E05C36}"/>
              </a:ext>
            </a:extLst>
          </p:cNvPr>
          <p:cNvGraphicFramePr>
            <a:graphicFrameLocks noGrp="1"/>
          </p:cNvGraphicFramePr>
          <p:nvPr>
            <p:extLst>
              <p:ext uri="{D42A27DB-BD31-4B8C-83A1-F6EECF244321}">
                <p14:modId xmlns:p14="http://schemas.microsoft.com/office/powerpoint/2010/main" val="150662903"/>
              </p:ext>
            </p:extLst>
          </p:nvPr>
        </p:nvGraphicFramePr>
        <p:xfrm>
          <a:off x="427564" y="379071"/>
          <a:ext cx="5194301" cy="2312607"/>
        </p:xfrm>
        <a:graphic>
          <a:graphicData uri="http://schemas.openxmlformats.org/drawingml/2006/table">
            <a:tbl>
              <a:tblPr firstRow="1" firstCol="1" bandRow="1">
                <a:tableStyleId>{D7AC3CCA-C797-4891-BE02-D94E43425B78}</a:tableStyleId>
              </a:tblPr>
              <a:tblGrid>
                <a:gridCol w="1181317">
                  <a:extLst>
                    <a:ext uri="{9D8B030D-6E8A-4147-A177-3AD203B41FA5}">
                      <a16:colId xmlns:a16="http://schemas.microsoft.com/office/drawing/2014/main" val="1129790868"/>
                    </a:ext>
                  </a:extLst>
                </a:gridCol>
                <a:gridCol w="1960871">
                  <a:extLst>
                    <a:ext uri="{9D8B030D-6E8A-4147-A177-3AD203B41FA5}">
                      <a16:colId xmlns:a16="http://schemas.microsoft.com/office/drawing/2014/main" val="1059809585"/>
                    </a:ext>
                  </a:extLst>
                </a:gridCol>
                <a:gridCol w="2052113">
                  <a:extLst>
                    <a:ext uri="{9D8B030D-6E8A-4147-A177-3AD203B41FA5}">
                      <a16:colId xmlns:a16="http://schemas.microsoft.com/office/drawing/2014/main" val="2811821760"/>
                    </a:ext>
                  </a:extLst>
                </a:gridCol>
              </a:tblGrid>
              <a:tr h="456879">
                <a:tc>
                  <a:txBody>
                    <a:bodyPr/>
                    <a:lstStyle/>
                    <a:p>
                      <a:pPr marL="0" marR="0">
                        <a:lnSpc>
                          <a:spcPct val="107000"/>
                        </a:lnSpc>
                        <a:spcBef>
                          <a:spcPts val="0"/>
                        </a:spcBef>
                        <a:spcAft>
                          <a:spcPts val="0"/>
                        </a:spcAft>
                      </a:pPr>
                      <a:r>
                        <a:rPr lang="en-US" sz="1400">
                          <a:effectLst/>
                        </a:rPr>
                        <a:t>Date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err="1">
                          <a:effectLst/>
                        </a:rPr>
                        <a:t>WAPE_AutoArima</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WAPE_MeanMethod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2900919496"/>
                  </a:ext>
                </a:extLst>
              </a:tr>
              <a:tr h="230268">
                <a:tc>
                  <a:txBody>
                    <a:bodyPr/>
                    <a:lstStyle/>
                    <a:p>
                      <a:pPr marL="0" marR="0">
                        <a:lnSpc>
                          <a:spcPct val="107000"/>
                        </a:lnSpc>
                        <a:spcBef>
                          <a:spcPts val="0"/>
                        </a:spcBef>
                        <a:spcAft>
                          <a:spcPts val="0"/>
                        </a:spcAft>
                      </a:pPr>
                      <a:r>
                        <a:rPr lang="en-US" sz="1400">
                          <a:effectLst/>
                        </a:rPr>
                        <a:t>2015-06-07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0.0030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0.1568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295074408"/>
                  </a:ext>
                </a:extLst>
              </a:tr>
              <a:tr h="230268">
                <a:tc>
                  <a:txBody>
                    <a:bodyPr/>
                    <a:lstStyle/>
                    <a:p>
                      <a:pPr marL="0" marR="0">
                        <a:lnSpc>
                          <a:spcPct val="107000"/>
                        </a:lnSpc>
                        <a:spcBef>
                          <a:spcPts val="0"/>
                        </a:spcBef>
                        <a:spcAft>
                          <a:spcPts val="0"/>
                        </a:spcAft>
                      </a:pPr>
                      <a:r>
                        <a:rPr lang="en-US" sz="1400">
                          <a:effectLst/>
                        </a:rPr>
                        <a:t>2015-06-14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0.0249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0.0622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452560232"/>
                  </a:ext>
                </a:extLst>
              </a:tr>
              <a:tr h="230268">
                <a:tc>
                  <a:txBody>
                    <a:bodyPr/>
                    <a:lstStyle/>
                    <a:p>
                      <a:pPr marL="0" marR="0">
                        <a:lnSpc>
                          <a:spcPct val="107000"/>
                        </a:lnSpc>
                        <a:spcBef>
                          <a:spcPts val="0"/>
                        </a:spcBef>
                        <a:spcAft>
                          <a:spcPts val="0"/>
                        </a:spcAft>
                      </a:pPr>
                      <a:r>
                        <a:rPr lang="en-US" sz="1400">
                          <a:effectLst/>
                        </a:rPr>
                        <a:t>2015-06-21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0.0430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0.1850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233522957"/>
                  </a:ext>
                </a:extLst>
              </a:tr>
              <a:tr h="230268">
                <a:tc>
                  <a:txBody>
                    <a:bodyPr/>
                    <a:lstStyle/>
                    <a:p>
                      <a:pPr marL="0" marR="0">
                        <a:lnSpc>
                          <a:spcPct val="107000"/>
                        </a:lnSpc>
                        <a:spcBef>
                          <a:spcPts val="0"/>
                        </a:spcBef>
                        <a:spcAft>
                          <a:spcPts val="0"/>
                        </a:spcAft>
                      </a:pPr>
                      <a:r>
                        <a:rPr lang="en-US" sz="1400">
                          <a:effectLst/>
                        </a:rPr>
                        <a:t>2015-06-28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0.1262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0.1174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545233903"/>
                  </a:ext>
                </a:extLst>
              </a:tr>
              <a:tr h="230268">
                <a:tc>
                  <a:txBody>
                    <a:bodyPr/>
                    <a:lstStyle/>
                    <a:p>
                      <a:pPr marL="0" marR="0">
                        <a:lnSpc>
                          <a:spcPct val="107000"/>
                        </a:lnSpc>
                        <a:spcBef>
                          <a:spcPts val="0"/>
                        </a:spcBef>
                        <a:spcAft>
                          <a:spcPts val="0"/>
                        </a:spcAft>
                      </a:pPr>
                      <a:r>
                        <a:rPr lang="en-US" sz="1400">
                          <a:effectLst/>
                        </a:rPr>
                        <a:t>2015-07-05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0.0885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0.2233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719643765"/>
                  </a:ext>
                </a:extLst>
              </a:tr>
              <a:tr h="230268">
                <a:tc>
                  <a:txBody>
                    <a:bodyPr/>
                    <a:lstStyle/>
                    <a:p>
                      <a:pPr marL="0" marR="0">
                        <a:lnSpc>
                          <a:spcPct val="107000"/>
                        </a:lnSpc>
                        <a:spcBef>
                          <a:spcPts val="0"/>
                        </a:spcBef>
                        <a:spcAft>
                          <a:spcPts val="0"/>
                        </a:spcAft>
                      </a:pPr>
                      <a:r>
                        <a:rPr lang="en-US" sz="1400">
                          <a:effectLst/>
                        </a:rPr>
                        <a:t>2015-07-12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0.0846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0.0460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1123332694"/>
                  </a:ext>
                </a:extLst>
              </a:tr>
              <a:tr h="230268">
                <a:tc>
                  <a:txBody>
                    <a:bodyPr/>
                    <a:lstStyle/>
                    <a:p>
                      <a:pPr marL="0" marR="0">
                        <a:lnSpc>
                          <a:spcPct val="107000"/>
                        </a:lnSpc>
                        <a:spcBef>
                          <a:spcPts val="0"/>
                        </a:spcBef>
                        <a:spcAft>
                          <a:spcPts val="0"/>
                        </a:spcAft>
                      </a:pPr>
                      <a:r>
                        <a:rPr lang="en-US" sz="1400">
                          <a:effectLst/>
                        </a:rPr>
                        <a:t>2015-07-19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0.0233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0.1691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802025602"/>
                  </a:ext>
                </a:extLst>
              </a:tr>
              <a:tr h="230268">
                <a:tc>
                  <a:txBody>
                    <a:bodyPr/>
                    <a:lstStyle/>
                    <a:p>
                      <a:pPr marL="0" marR="0">
                        <a:lnSpc>
                          <a:spcPct val="107000"/>
                        </a:lnSpc>
                        <a:spcBef>
                          <a:spcPts val="0"/>
                        </a:spcBef>
                        <a:spcAft>
                          <a:spcPts val="0"/>
                        </a:spcAft>
                      </a:pPr>
                      <a:r>
                        <a:rPr lang="en-US" sz="1400">
                          <a:effectLst/>
                        </a:rPr>
                        <a:t>2015-07-26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a:effectLst/>
                        </a:rPr>
                        <a:t>0.1542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07000"/>
                        </a:lnSpc>
                        <a:spcBef>
                          <a:spcPts val="0"/>
                        </a:spcBef>
                        <a:spcAft>
                          <a:spcPts val="0"/>
                        </a:spcAft>
                      </a:pPr>
                      <a:r>
                        <a:rPr lang="en-US" sz="1400" dirty="0">
                          <a:effectLst/>
                        </a:rPr>
                        <a:t>0.0934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tc>
                <a:extLst>
                  <a:ext uri="{0D108BD9-81ED-4DB2-BD59-A6C34878D82A}">
                    <a16:rowId xmlns:a16="http://schemas.microsoft.com/office/drawing/2014/main" val="386532221"/>
                  </a:ext>
                </a:extLst>
              </a:tr>
            </a:tbl>
          </a:graphicData>
        </a:graphic>
      </p:graphicFrame>
      <p:pic>
        <p:nvPicPr>
          <p:cNvPr id="59" name="Picture 58" descr="Chart, line chart&#10;&#10;Description automatically generated">
            <a:extLst>
              <a:ext uri="{FF2B5EF4-FFF2-40B4-BE49-F238E27FC236}">
                <a16:creationId xmlns:a16="http://schemas.microsoft.com/office/drawing/2014/main" id="{249408AC-9547-B243-A849-E0CE9360EFB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18835" y="300106"/>
            <a:ext cx="5213082" cy="3433591"/>
          </a:xfrm>
          <a:prstGeom prst="rect">
            <a:avLst/>
          </a:prstGeom>
          <a:noFill/>
          <a:ln>
            <a:noFill/>
          </a:ln>
        </p:spPr>
      </p:pic>
      <p:sp>
        <p:nvSpPr>
          <p:cNvPr id="60" name="TextBox 59">
            <a:extLst>
              <a:ext uri="{FF2B5EF4-FFF2-40B4-BE49-F238E27FC236}">
                <a16:creationId xmlns:a16="http://schemas.microsoft.com/office/drawing/2014/main" id="{0722DC5D-2DB7-3D45-8739-0754B6B7A242}"/>
              </a:ext>
            </a:extLst>
          </p:cNvPr>
          <p:cNvSpPr txBox="1"/>
          <p:nvPr/>
        </p:nvSpPr>
        <p:spPr>
          <a:xfrm>
            <a:off x="293115" y="2855901"/>
            <a:ext cx="4113063" cy="1754326"/>
          </a:xfrm>
          <a:prstGeom prst="rect">
            <a:avLst/>
          </a:prstGeom>
          <a:noFill/>
        </p:spPr>
        <p:txBody>
          <a:bodyPr wrap="square" rtlCol="0">
            <a:spAutoFit/>
          </a:bodyPr>
          <a:lstStyle/>
          <a:p>
            <a:pPr marL="285750" indent="-285750">
              <a:buFont typeface="Arial" panose="020B0604020202020204" pitchFamily="34" charset="0"/>
              <a:buChar char="•"/>
            </a:pPr>
            <a:r>
              <a:rPr lang="en-US" sz="1600" dirty="0"/>
              <a:t>We can see from the line plot that within 8 WAPE results, there were 5 of them are showing that Auto Arima model performed better than mean method, except week 6/28, week 7/12 and week 7/26. </a:t>
            </a:r>
          </a:p>
        </p:txBody>
      </p:sp>
      <p:cxnSp>
        <p:nvCxnSpPr>
          <p:cNvPr id="29" name="Straight Arrow Connector 28">
            <a:extLst>
              <a:ext uri="{FF2B5EF4-FFF2-40B4-BE49-F238E27FC236}">
                <a16:creationId xmlns:a16="http://schemas.microsoft.com/office/drawing/2014/main" id="{3EE4B8D1-CBBF-E946-8FFD-381C487E71FF}"/>
              </a:ext>
            </a:extLst>
          </p:cNvPr>
          <p:cNvCxnSpPr/>
          <p:nvPr/>
        </p:nvCxnSpPr>
        <p:spPr>
          <a:xfrm>
            <a:off x="8194876" y="1379499"/>
            <a:ext cx="0" cy="2756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ACC538E-573A-104D-835E-0CBD7E70CB92}"/>
              </a:ext>
            </a:extLst>
          </p:cNvPr>
          <p:cNvCxnSpPr/>
          <p:nvPr/>
        </p:nvCxnSpPr>
        <p:spPr>
          <a:xfrm>
            <a:off x="10662213" y="1038378"/>
            <a:ext cx="0" cy="2756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A2ECBD8-8703-B644-BC21-9DAB0C1C77AF}"/>
              </a:ext>
            </a:extLst>
          </p:cNvPr>
          <p:cNvCxnSpPr/>
          <p:nvPr/>
        </p:nvCxnSpPr>
        <p:spPr>
          <a:xfrm>
            <a:off x="9425649" y="1892954"/>
            <a:ext cx="0" cy="2756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8B26353-BA36-D647-8D29-0C0A6334AD50}"/>
              </a:ext>
            </a:extLst>
          </p:cNvPr>
          <p:cNvSpPr txBox="1"/>
          <p:nvPr/>
        </p:nvSpPr>
        <p:spPr>
          <a:xfrm>
            <a:off x="2959690" y="4604823"/>
            <a:ext cx="5168329"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b="1" dirty="0" err="1"/>
              <a:t>Conclustion</a:t>
            </a:r>
            <a:r>
              <a:rPr lang="en-US" sz="1600" dirty="0"/>
              <a:t>:  Auto Arima model is our final model</a:t>
            </a:r>
          </a:p>
        </p:txBody>
      </p:sp>
    </p:spTree>
    <p:extLst>
      <p:ext uri="{BB962C8B-B14F-4D97-AF65-F5344CB8AC3E}">
        <p14:creationId xmlns:p14="http://schemas.microsoft.com/office/powerpoint/2010/main" val="4239274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37552AC6-AD9E-C04B-B693-BF5BEE66F532}"/>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31</a:t>
            </a:fld>
            <a:endParaRPr lang="en-US" kern="1200">
              <a:solidFill>
                <a:schemeClr val="tx1"/>
              </a:solidFill>
              <a:latin typeface="+mn-lt"/>
              <a:ea typeface="+mn-ea"/>
              <a:cs typeface="+mn-cs"/>
            </a:endParaRPr>
          </a:p>
        </p:txBody>
      </p:sp>
      <p:pic>
        <p:nvPicPr>
          <p:cNvPr id="57" name="Picture 56" descr="Chart, line chart&#10;&#10;Description automatically generated">
            <a:extLst>
              <a:ext uri="{FF2B5EF4-FFF2-40B4-BE49-F238E27FC236}">
                <a16:creationId xmlns:a16="http://schemas.microsoft.com/office/drawing/2014/main" id="{8CC7F926-B589-404C-A713-A9186A1CA371}"/>
              </a:ext>
            </a:extLst>
          </p:cNvPr>
          <p:cNvPicPr/>
          <p:nvPr/>
        </p:nvPicPr>
        <p:blipFill>
          <a:blip r:embed="rId2"/>
          <a:stretch>
            <a:fillRect/>
          </a:stretch>
        </p:blipFill>
        <p:spPr>
          <a:xfrm>
            <a:off x="499809" y="326194"/>
            <a:ext cx="6203988" cy="3615279"/>
          </a:xfrm>
          <a:prstGeom prst="rect">
            <a:avLst/>
          </a:prstGeom>
        </p:spPr>
      </p:pic>
      <p:sp>
        <p:nvSpPr>
          <p:cNvPr id="59" name="TextBox 58">
            <a:extLst>
              <a:ext uri="{FF2B5EF4-FFF2-40B4-BE49-F238E27FC236}">
                <a16:creationId xmlns:a16="http://schemas.microsoft.com/office/drawing/2014/main" id="{232F0E64-6CEB-4241-8912-08C963363EFD}"/>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Model Deployment</a:t>
            </a:r>
          </a:p>
        </p:txBody>
      </p:sp>
      <p:sp>
        <p:nvSpPr>
          <p:cNvPr id="60" name="TextBox 59">
            <a:extLst>
              <a:ext uri="{FF2B5EF4-FFF2-40B4-BE49-F238E27FC236}">
                <a16:creationId xmlns:a16="http://schemas.microsoft.com/office/drawing/2014/main" id="{FD29588E-356A-0B4A-A53F-C21765110132}"/>
              </a:ext>
            </a:extLst>
          </p:cNvPr>
          <p:cNvSpPr txBox="1"/>
          <p:nvPr/>
        </p:nvSpPr>
        <p:spPr>
          <a:xfrm>
            <a:off x="7165165" y="461313"/>
            <a:ext cx="4113063" cy="2831544"/>
          </a:xfrm>
          <a:prstGeom prst="rect">
            <a:avLst/>
          </a:prstGeom>
          <a:noFill/>
        </p:spPr>
        <p:txBody>
          <a:bodyPr wrap="square" rtlCol="0">
            <a:spAutoFit/>
          </a:bodyPr>
          <a:lstStyle/>
          <a:p>
            <a:pPr marL="285750" indent="-285750">
              <a:buFont typeface="Arial" panose="020B0604020202020204" pitchFamily="34" charset="0"/>
              <a:buChar char="•"/>
            </a:pPr>
            <a:r>
              <a:rPr lang="en-US" dirty="0"/>
              <a:t>After identifying the best model we used python dash package and deployed the model on Heroku cloud service. </a:t>
            </a:r>
            <a:r>
              <a:rPr lang="en-US" sz="1600" dirty="0"/>
              <a:t> </a:t>
            </a:r>
          </a:p>
          <a:p>
            <a:pPr marL="28575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dirty="0"/>
              <a:t>Enabling the store manager to confirm the forecast together with 95% confidence interval and with past 8 weeks sales and prediction values.</a:t>
            </a:r>
          </a:p>
        </p:txBody>
      </p:sp>
    </p:spTree>
    <p:extLst>
      <p:ext uri="{BB962C8B-B14F-4D97-AF65-F5344CB8AC3E}">
        <p14:creationId xmlns:p14="http://schemas.microsoft.com/office/powerpoint/2010/main" val="1866425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14836A48-4CAC-4A40-97EB-8ACA9B26A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90A515-B90B-43BC-876F-580D2FC4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3749B484-B143-40F7-896A-A20650EE47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D5ECC4BD-4D67-4CD5-9118-C8F95255E0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DFCF04F1-C8A9-4F23-B565-9B70C6D74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9964E85D-E8AC-4D3F-A3BC-E4D8DE608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8FE670F7-87AE-49F1-AFCF-646DC0B69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2D394406-F17F-478D-9811-F133F3163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C929B1C0-F6D9-45BC-B41C-5BEBE9AD60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8CBC2023-5C0F-470C-A494-448A3088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F753F948-20A5-448F-A91B-30C3FA874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187C515D-FEE4-4EAD-A758-C09FC8898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55F8581B-27B7-42AB-B33F-69023D3B1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CBC2EB4A-D3CD-4347-AE09-347B7B10EF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C35E0B18-828E-4F07-BC14-5B6EB8C28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D972FA4F-64D2-4E34-B234-7B2C363C4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430AC742-FB30-4DCC-A9AC-92D107A34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C991F4A4-6C1A-486C-80A9-B653BC0ED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34F60AAA-3D77-4751-9A2C-27A680142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71A93347-D2EA-43A7-92CB-3BC1C8F43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A99EB955-34CE-4879-BB3E-19C017967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Padlock on computer motherboard">
            <a:extLst>
              <a:ext uri="{FF2B5EF4-FFF2-40B4-BE49-F238E27FC236}">
                <a16:creationId xmlns:a16="http://schemas.microsoft.com/office/drawing/2014/main" id="{DA5344BD-12DE-4CC2-AFB2-6521D86B1593}"/>
              </a:ext>
            </a:extLst>
          </p:cNvPr>
          <p:cNvPicPr>
            <a:picLocks noChangeAspect="1"/>
          </p:cNvPicPr>
          <p:nvPr/>
        </p:nvPicPr>
        <p:blipFill rotWithShape="1">
          <a:blip r:embed="rId3"/>
          <a:srcRect r="-1" b="15728"/>
          <a:stretch/>
        </p:blipFill>
        <p:spPr>
          <a:xfrm>
            <a:off x="-7001" y="12786"/>
            <a:ext cx="12191675" cy="6858000"/>
          </a:xfrm>
          <a:prstGeom prst="rect">
            <a:avLst/>
          </a:prstGeom>
        </p:spPr>
      </p:pic>
      <p:grpSp>
        <p:nvGrpSpPr>
          <p:cNvPr id="59" name="Group 58">
            <a:extLst>
              <a:ext uri="{FF2B5EF4-FFF2-40B4-BE49-F238E27FC236}">
                <a16:creationId xmlns:a16="http://schemas.microsoft.com/office/drawing/2014/main" id="{99502C85-D694-4534-81D2-BE2E52612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33747" y="1186483"/>
            <a:ext cx="4510627" cy="4477933"/>
            <a:chOff x="3833747" y="1186483"/>
            <a:chExt cx="4510627" cy="4477933"/>
          </a:xfrm>
        </p:grpSpPr>
        <p:sp>
          <p:nvSpPr>
            <p:cNvPr id="60" name="Rectangle 59">
              <a:extLst>
                <a:ext uri="{FF2B5EF4-FFF2-40B4-BE49-F238E27FC236}">
                  <a16:creationId xmlns:a16="http://schemas.microsoft.com/office/drawing/2014/main" id="{070D54E8-5694-4275-AC73-041D919D5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7681" y="1186483"/>
              <a:ext cx="4506693"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085E5B83-AB95-4571-B7AE-841A0D5F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63AAECE-705E-4B7A-B758-B9CEB30C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3747" y="1991156"/>
              <a:ext cx="4510180"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3916043" y="2075504"/>
            <a:ext cx="4345588" cy="2042725"/>
          </a:xfrm>
        </p:spPr>
        <p:txBody>
          <a:bodyPr vert="horz" lIns="228600" tIns="228600" rIns="228600" bIns="0" rtlCol="0" anchor="b">
            <a:normAutofit/>
          </a:bodyPr>
          <a:lstStyle/>
          <a:p>
            <a:pPr>
              <a:lnSpc>
                <a:spcPct val="80000"/>
              </a:lnSpc>
            </a:pPr>
            <a:r>
              <a:rPr lang="en-US" sz="4400" dirty="0"/>
              <a:t>Summary and Recommendation</a:t>
            </a:r>
          </a:p>
        </p:txBody>
      </p:sp>
      <p:sp>
        <p:nvSpPr>
          <p:cNvPr id="3" name="Slide Number Placeholder 2">
            <a:extLst>
              <a:ext uri="{FF2B5EF4-FFF2-40B4-BE49-F238E27FC236}">
                <a16:creationId xmlns:a16="http://schemas.microsoft.com/office/drawing/2014/main" id="{7737B617-806F-A444-ADCB-D982D4847181}"/>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a:solidFill>
                  <a:srgbClr val="FFFFFE"/>
                </a:solidFill>
              </a:rPr>
              <a:pPr>
                <a:spcAft>
                  <a:spcPts val="600"/>
                </a:spcAft>
              </a:pPr>
              <a:t>32</a:t>
            </a:fld>
            <a:endParaRPr lang="en-US">
              <a:solidFill>
                <a:srgbClr val="FFFFFE"/>
              </a:solidFill>
            </a:endParaRPr>
          </a:p>
        </p:txBody>
      </p:sp>
    </p:spTree>
    <p:extLst>
      <p:ext uri="{BB962C8B-B14F-4D97-AF65-F5344CB8AC3E}">
        <p14:creationId xmlns:p14="http://schemas.microsoft.com/office/powerpoint/2010/main" val="4250216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77200290-13FE-7748-BDC1-9ABED07C27FE}"/>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33</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9E5BA2B9-101E-B148-9063-C031B1FC1FE7}"/>
              </a:ext>
            </a:extLst>
          </p:cNvPr>
          <p:cNvSpPr txBox="1"/>
          <p:nvPr/>
        </p:nvSpPr>
        <p:spPr>
          <a:xfrm>
            <a:off x="344631" y="799397"/>
            <a:ext cx="9192117" cy="3046988"/>
          </a:xfrm>
          <a:prstGeom prst="rect">
            <a:avLst/>
          </a:prstGeom>
          <a:noFill/>
          <a:ln>
            <a:solidFill>
              <a:schemeClr val="bg1"/>
            </a:solidFill>
          </a:ln>
        </p:spPr>
        <p:txBody>
          <a:bodyPr wrap="square" rtlCol="0">
            <a:spAutoFit/>
          </a:bodyPr>
          <a:lstStyle/>
          <a:p>
            <a:pPr lvl="0"/>
            <a:r>
              <a:rPr lang="en-US" sz="1600" dirty="0"/>
              <a:t>Comparing to 2013, sales in 2014 decreased by 5.3% due to 180 stores closed for renovation.  5 of them ranked in top 10 stores that generated high values of sales per customer. </a:t>
            </a:r>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lvl="0"/>
            <a:r>
              <a:rPr lang="en-US" sz="1600" dirty="0"/>
              <a:t>Try not to close these stores at the same time for renovation in the future if possible. (Store 842, Store 612, Store 52, Store 540 and Store 903). </a:t>
            </a:r>
          </a:p>
          <a:p>
            <a:pPr marL="342900" indent="-342900">
              <a:buFont typeface="+mj-lt"/>
              <a:buAutoNum type="arabicPeriod"/>
            </a:pPr>
            <a:endParaRPr lang="en-US" sz="1600" dirty="0"/>
          </a:p>
        </p:txBody>
      </p:sp>
      <p:sp>
        <p:nvSpPr>
          <p:cNvPr id="59" name="TextBox 58">
            <a:extLst>
              <a:ext uri="{FF2B5EF4-FFF2-40B4-BE49-F238E27FC236}">
                <a16:creationId xmlns:a16="http://schemas.microsoft.com/office/drawing/2014/main" id="{EFAB0BAC-600B-FF49-8471-4641019A353C}"/>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Summary and Recommendation 1 </a:t>
            </a:r>
          </a:p>
        </p:txBody>
      </p:sp>
      <p:sp>
        <p:nvSpPr>
          <p:cNvPr id="7" name="Down Arrow 6">
            <a:extLst>
              <a:ext uri="{FF2B5EF4-FFF2-40B4-BE49-F238E27FC236}">
                <a16:creationId xmlns:a16="http://schemas.microsoft.com/office/drawing/2014/main" id="{709E7958-16C5-8849-B777-AD686F972C82}"/>
              </a:ext>
            </a:extLst>
          </p:cNvPr>
          <p:cNvSpPr/>
          <p:nvPr/>
        </p:nvSpPr>
        <p:spPr>
          <a:xfrm>
            <a:off x="4165207" y="1544575"/>
            <a:ext cx="1020317" cy="1160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D960AD2-05B8-9042-9770-D6979448B736}"/>
              </a:ext>
            </a:extLst>
          </p:cNvPr>
          <p:cNvSpPr txBox="1"/>
          <p:nvPr/>
        </p:nvSpPr>
        <p:spPr>
          <a:xfrm>
            <a:off x="452197" y="369893"/>
            <a:ext cx="1503926"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Summary  1</a:t>
            </a:r>
          </a:p>
        </p:txBody>
      </p:sp>
      <p:sp>
        <p:nvSpPr>
          <p:cNvPr id="60" name="TextBox 59">
            <a:extLst>
              <a:ext uri="{FF2B5EF4-FFF2-40B4-BE49-F238E27FC236}">
                <a16:creationId xmlns:a16="http://schemas.microsoft.com/office/drawing/2014/main" id="{520703A9-F671-6245-8FA3-C390EB106D94}"/>
              </a:ext>
            </a:extLst>
          </p:cNvPr>
          <p:cNvSpPr txBox="1"/>
          <p:nvPr/>
        </p:nvSpPr>
        <p:spPr>
          <a:xfrm>
            <a:off x="427564" y="2651417"/>
            <a:ext cx="2337468"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Recommendation  1</a:t>
            </a:r>
          </a:p>
        </p:txBody>
      </p:sp>
    </p:spTree>
    <p:extLst>
      <p:ext uri="{BB962C8B-B14F-4D97-AF65-F5344CB8AC3E}">
        <p14:creationId xmlns:p14="http://schemas.microsoft.com/office/powerpoint/2010/main" val="3368538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E4A03E8-0D99-B340-987C-4DB3EFBB4ECC}"/>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34</a:t>
            </a:fld>
            <a:endParaRPr lang="en-US" kern="1200">
              <a:solidFill>
                <a:schemeClr val="tx1"/>
              </a:solidFill>
              <a:latin typeface="+mn-lt"/>
              <a:ea typeface="+mn-ea"/>
              <a:cs typeface="+mn-cs"/>
            </a:endParaRPr>
          </a:p>
        </p:txBody>
      </p:sp>
      <p:grpSp>
        <p:nvGrpSpPr>
          <p:cNvPr id="57" name="Group 56">
            <a:extLst>
              <a:ext uri="{FF2B5EF4-FFF2-40B4-BE49-F238E27FC236}">
                <a16:creationId xmlns:a16="http://schemas.microsoft.com/office/drawing/2014/main" id="{A85339DF-B9B3-4A4A-A4AE-20FC128A96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9" name="Freeform 5">
              <a:extLst>
                <a:ext uri="{FF2B5EF4-FFF2-40B4-BE49-F238E27FC236}">
                  <a16:creationId xmlns:a16="http://schemas.microsoft.com/office/drawing/2014/main" id="{118C16A9-5D3F-874A-97AA-6A2AB3131A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6">
              <a:extLst>
                <a:ext uri="{FF2B5EF4-FFF2-40B4-BE49-F238E27FC236}">
                  <a16:creationId xmlns:a16="http://schemas.microsoft.com/office/drawing/2014/main" id="{EC1092AD-3C65-C34D-97B2-5ACB8628B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7">
              <a:extLst>
                <a:ext uri="{FF2B5EF4-FFF2-40B4-BE49-F238E27FC236}">
                  <a16:creationId xmlns:a16="http://schemas.microsoft.com/office/drawing/2014/main" id="{31412C65-823B-A24D-B1F9-C2996022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8">
              <a:extLst>
                <a:ext uri="{FF2B5EF4-FFF2-40B4-BE49-F238E27FC236}">
                  <a16:creationId xmlns:a16="http://schemas.microsoft.com/office/drawing/2014/main" id="{F503B6B7-4E7A-2B45-AA4E-51349959B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9">
              <a:extLst>
                <a:ext uri="{FF2B5EF4-FFF2-40B4-BE49-F238E27FC236}">
                  <a16:creationId xmlns:a16="http://schemas.microsoft.com/office/drawing/2014/main" id="{00ABE68F-7DB3-754A-907B-4AE6E82F2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0">
              <a:extLst>
                <a:ext uri="{FF2B5EF4-FFF2-40B4-BE49-F238E27FC236}">
                  <a16:creationId xmlns:a16="http://schemas.microsoft.com/office/drawing/2014/main" id="{6D1DDDD3-5CA5-AC47-A881-38258A7B2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1">
              <a:extLst>
                <a:ext uri="{FF2B5EF4-FFF2-40B4-BE49-F238E27FC236}">
                  <a16:creationId xmlns:a16="http://schemas.microsoft.com/office/drawing/2014/main" id="{26E9C31E-FB49-6747-BB93-2C893D93FF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2">
              <a:extLst>
                <a:ext uri="{FF2B5EF4-FFF2-40B4-BE49-F238E27FC236}">
                  <a16:creationId xmlns:a16="http://schemas.microsoft.com/office/drawing/2014/main" id="{2DFE3A78-6B6F-EA4B-9E59-F32138EFD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3">
              <a:extLst>
                <a:ext uri="{FF2B5EF4-FFF2-40B4-BE49-F238E27FC236}">
                  <a16:creationId xmlns:a16="http://schemas.microsoft.com/office/drawing/2014/main" id="{E5584FF9-EAA1-494D-90F4-B9DDAB705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8" name="Freeform 14">
              <a:extLst>
                <a:ext uri="{FF2B5EF4-FFF2-40B4-BE49-F238E27FC236}">
                  <a16:creationId xmlns:a16="http://schemas.microsoft.com/office/drawing/2014/main" id="{D2B6A149-836B-B24F-B5F7-FCA052606D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9" name="Freeform 15">
              <a:extLst>
                <a:ext uri="{FF2B5EF4-FFF2-40B4-BE49-F238E27FC236}">
                  <a16:creationId xmlns:a16="http://schemas.microsoft.com/office/drawing/2014/main" id="{9BEEF65E-744D-FD4F-8705-3F9EDC07D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0" name="Freeform 16">
              <a:extLst>
                <a:ext uri="{FF2B5EF4-FFF2-40B4-BE49-F238E27FC236}">
                  <a16:creationId xmlns:a16="http://schemas.microsoft.com/office/drawing/2014/main" id="{BD97BF94-354E-594C-B65D-22327C85E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1" name="Freeform 17">
              <a:extLst>
                <a:ext uri="{FF2B5EF4-FFF2-40B4-BE49-F238E27FC236}">
                  <a16:creationId xmlns:a16="http://schemas.microsoft.com/office/drawing/2014/main" id="{42C00D50-647A-4E4B-8E52-C60F85E96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8">
              <a:extLst>
                <a:ext uri="{FF2B5EF4-FFF2-40B4-BE49-F238E27FC236}">
                  <a16:creationId xmlns:a16="http://schemas.microsoft.com/office/drawing/2014/main" id="{6A778813-8DF7-8047-B210-72FFF4531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9">
              <a:extLst>
                <a:ext uri="{FF2B5EF4-FFF2-40B4-BE49-F238E27FC236}">
                  <a16:creationId xmlns:a16="http://schemas.microsoft.com/office/drawing/2014/main" id="{36673BD0-E6ED-784B-AD51-499DE1934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20">
              <a:extLst>
                <a:ext uri="{FF2B5EF4-FFF2-40B4-BE49-F238E27FC236}">
                  <a16:creationId xmlns:a16="http://schemas.microsoft.com/office/drawing/2014/main" id="{620DFA94-6E08-7844-86D3-786C10FBB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D56F0ACD-9FFF-D445-9A07-740BABD26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2">
              <a:extLst>
                <a:ext uri="{FF2B5EF4-FFF2-40B4-BE49-F238E27FC236}">
                  <a16:creationId xmlns:a16="http://schemas.microsoft.com/office/drawing/2014/main" id="{C26FA134-C920-C44B-B879-25F2E897E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23">
              <a:extLst>
                <a:ext uri="{FF2B5EF4-FFF2-40B4-BE49-F238E27FC236}">
                  <a16:creationId xmlns:a16="http://schemas.microsoft.com/office/drawing/2014/main" id="{53AE61FD-E816-ED4A-8EDA-589BDD33E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8" name="Group 77">
            <a:extLst>
              <a:ext uri="{FF2B5EF4-FFF2-40B4-BE49-F238E27FC236}">
                <a16:creationId xmlns:a16="http://schemas.microsoft.com/office/drawing/2014/main" id="{F4DCE4BD-6755-044F-9937-9813F9DF43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79" name="Rectangle 78">
              <a:extLst>
                <a:ext uri="{FF2B5EF4-FFF2-40B4-BE49-F238E27FC236}">
                  <a16:creationId xmlns:a16="http://schemas.microsoft.com/office/drawing/2014/main" id="{92474A69-7918-C249-AA8A-F1AF4F5F0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Isosceles Triangle 31">
              <a:extLst>
                <a:ext uri="{FF2B5EF4-FFF2-40B4-BE49-F238E27FC236}">
                  <a16:creationId xmlns:a16="http://schemas.microsoft.com/office/drawing/2014/main" id="{A3F6CB69-60F1-9248-8C4A-098601A12E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09AFF8BF-9B74-3540-B19D-B84C8D946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82" name="Rectangle 81">
            <a:extLst>
              <a:ext uri="{FF2B5EF4-FFF2-40B4-BE49-F238E27FC236}">
                <a16:creationId xmlns:a16="http://schemas.microsoft.com/office/drawing/2014/main" id="{A296C754-C684-2543-872A-F0A59EF26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694319-DB79-2746-A7D3-4B8115DF77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4" name="Freeform 5">
              <a:extLst>
                <a:ext uri="{FF2B5EF4-FFF2-40B4-BE49-F238E27FC236}">
                  <a16:creationId xmlns:a16="http://schemas.microsoft.com/office/drawing/2014/main" id="{1CEE345E-DBA9-0F4B-9917-D189BF5D5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6">
              <a:extLst>
                <a:ext uri="{FF2B5EF4-FFF2-40B4-BE49-F238E27FC236}">
                  <a16:creationId xmlns:a16="http://schemas.microsoft.com/office/drawing/2014/main" id="{813383FB-7314-5045-91CE-D5B1FF1E5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7">
              <a:extLst>
                <a:ext uri="{FF2B5EF4-FFF2-40B4-BE49-F238E27FC236}">
                  <a16:creationId xmlns:a16="http://schemas.microsoft.com/office/drawing/2014/main" id="{8BC7569F-AD3C-4643-9EA6-6E71FA98B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8">
              <a:extLst>
                <a:ext uri="{FF2B5EF4-FFF2-40B4-BE49-F238E27FC236}">
                  <a16:creationId xmlns:a16="http://schemas.microsoft.com/office/drawing/2014/main" id="{B40E806F-745C-BB41-AE2D-200EF1291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9">
              <a:extLst>
                <a:ext uri="{FF2B5EF4-FFF2-40B4-BE49-F238E27FC236}">
                  <a16:creationId xmlns:a16="http://schemas.microsoft.com/office/drawing/2014/main" id="{06D94ED5-1A89-E342-96C1-A427F994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0">
              <a:extLst>
                <a:ext uri="{FF2B5EF4-FFF2-40B4-BE49-F238E27FC236}">
                  <a16:creationId xmlns:a16="http://schemas.microsoft.com/office/drawing/2014/main" id="{6B25F49F-46E2-9443-80EC-B8573F06F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1">
              <a:extLst>
                <a:ext uri="{FF2B5EF4-FFF2-40B4-BE49-F238E27FC236}">
                  <a16:creationId xmlns:a16="http://schemas.microsoft.com/office/drawing/2014/main" id="{0844B6A0-C8D0-5745-AD06-582892CBAF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2">
              <a:extLst>
                <a:ext uri="{FF2B5EF4-FFF2-40B4-BE49-F238E27FC236}">
                  <a16:creationId xmlns:a16="http://schemas.microsoft.com/office/drawing/2014/main" id="{7119BDD0-7ACA-C944-93F7-B2879C634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3">
              <a:extLst>
                <a:ext uri="{FF2B5EF4-FFF2-40B4-BE49-F238E27FC236}">
                  <a16:creationId xmlns:a16="http://schemas.microsoft.com/office/drawing/2014/main" id="{C9FC3C22-29C6-4745-BE94-569FB57C8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14">
              <a:extLst>
                <a:ext uri="{FF2B5EF4-FFF2-40B4-BE49-F238E27FC236}">
                  <a16:creationId xmlns:a16="http://schemas.microsoft.com/office/drawing/2014/main" id="{507D0574-AE3C-054A-B615-74554D2B5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15">
              <a:extLst>
                <a:ext uri="{FF2B5EF4-FFF2-40B4-BE49-F238E27FC236}">
                  <a16:creationId xmlns:a16="http://schemas.microsoft.com/office/drawing/2014/main" id="{1A3D7548-B7CC-E548-A7DF-560ADDC28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5" name="Freeform 16">
              <a:extLst>
                <a:ext uri="{FF2B5EF4-FFF2-40B4-BE49-F238E27FC236}">
                  <a16:creationId xmlns:a16="http://schemas.microsoft.com/office/drawing/2014/main" id="{B3A6873D-E7E0-3046-8D16-2D16D088C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6" name="Freeform 17">
              <a:extLst>
                <a:ext uri="{FF2B5EF4-FFF2-40B4-BE49-F238E27FC236}">
                  <a16:creationId xmlns:a16="http://schemas.microsoft.com/office/drawing/2014/main" id="{85476656-7079-564E-8DEA-C049C2A0D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8">
              <a:extLst>
                <a:ext uri="{FF2B5EF4-FFF2-40B4-BE49-F238E27FC236}">
                  <a16:creationId xmlns:a16="http://schemas.microsoft.com/office/drawing/2014/main" id="{6C61CAA5-D929-494F-A6F5-E2BECD75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9">
              <a:extLst>
                <a:ext uri="{FF2B5EF4-FFF2-40B4-BE49-F238E27FC236}">
                  <a16:creationId xmlns:a16="http://schemas.microsoft.com/office/drawing/2014/main" id="{0BD477B1-98BB-3045-9933-21BD2D88D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0">
              <a:extLst>
                <a:ext uri="{FF2B5EF4-FFF2-40B4-BE49-F238E27FC236}">
                  <a16:creationId xmlns:a16="http://schemas.microsoft.com/office/drawing/2014/main" id="{0D3B9437-BD56-E045-9801-36CCE01DA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1">
              <a:extLst>
                <a:ext uri="{FF2B5EF4-FFF2-40B4-BE49-F238E27FC236}">
                  <a16:creationId xmlns:a16="http://schemas.microsoft.com/office/drawing/2014/main" id="{5505A482-8AB4-6345-86B9-225B3E07C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2">
              <a:extLst>
                <a:ext uri="{FF2B5EF4-FFF2-40B4-BE49-F238E27FC236}">
                  <a16:creationId xmlns:a16="http://schemas.microsoft.com/office/drawing/2014/main" id="{36CA941A-9327-8F41-A8E3-A5CB13BAD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2" name="Freeform 23">
              <a:extLst>
                <a:ext uri="{FF2B5EF4-FFF2-40B4-BE49-F238E27FC236}">
                  <a16:creationId xmlns:a16="http://schemas.microsoft.com/office/drawing/2014/main" id="{10CF2931-F43F-934A-A773-5F1A1E7A6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3" name="Freeform: Shape 57">
            <a:extLst>
              <a:ext uri="{FF2B5EF4-FFF2-40B4-BE49-F238E27FC236}">
                <a16:creationId xmlns:a16="http://schemas.microsoft.com/office/drawing/2014/main" id="{2EF08AD3-1459-B045-AA29-CA9AF35C8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04" name="Slide Number Placeholder 3">
            <a:extLst>
              <a:ext uri="{FF2B5EF4-FFF2-40B4-BE49-F238E27FC236}">
                <a16:creationId xmlns:a16="http://schemas.microsoft.com/office/drawing/2014/main" id="{9B736D30-7183-404B-A690-73B225A2E728}"/>
              </a:ext>
            </a:extLst>
          </p:cNvPr>
          <p:cNvSpPr txBox="1">
            <a:spLocks/>
          </p:cNvSpPr>
          <p:nvPr/>
        </p:nvSpPr>
        <p:spPr>
          <a:xfrm>
            <a:off x="10469880" y="320040"/>
            <a:ext cx="914400" cy="320040"/>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D57F1E4F-1CFF-5643-939E-217C01CDF565}" type="slidenum">
              <a:rPr lang="en-US" smtClean="0">
                <a:solidFill>
                  <a:schemeClr val="tx1"/>
                </a:solidFill>
              </a:rPr>
              <a:pPr>
                <a:spcAft>
                  <a:spcPts val="600"/>
                </a:spcAft>
              </a:pPr>
              <a:t>34</a:t>
            </a:fld>
            <a:endParaRPr lang="en-US">
              <a:solidFill>
                <a:schemeClr val="tx1"/>
              </a:solidFill>
            </a:endParaRPr>
          </a:p>
        </p:txBody>
      </p:sp>
      <p:sp>
        <p:nvSpPr>
          <p:cNvPr id="105" name="TextBox 104">
            <a:extLst>
              <a:ext uri="{FF2B5EF4-FFF2-40B4-BE49-F238E27FC236}">
                <a16:creationId xmlns:a16="http://schemas.microsoft.com/office/drawing/2014/main" id="{FE18D80D-B296-0448-87FF-343F62FFACB2}"/>
              </a:ext>
            </a:extLst>
          </p:cNvPr>
          <p:cNvSpPr txBox="1"/>
          <p:nvPr/>
        </p:nvSpPr>
        <p:spPr>
          <a:xfrm>
            <a:off x="410995" y="794666"/>
            <a:ext cx="9192117" cy="3046988"/>
          </a:xfrm>
          <a:prstGeom prst="rect">
            <a:avLst/>
          </a:prstGeom>
          <a:noFill/>
          <a:ln>
            <a:solidFill>
              <a:schemeClr val="bg1"/>
            </a:solidFill>
          </a:ln>
        </p:spPr>
        <p:txBody>
          <a:bodyPr wrap="square" rtlCol="0">
            <a:spAutoFit/>
          </a:bodyPr>
          <a:lstStyle/>
          <a:p>
            <a:pPr lvl="0"/>
            <a:r>
              <a:rPr lang="en-US" sz="1600" dirty="0"/>
              <a:t>Winter and autumn time are the off seasons of our business.  They are also the seasons that we didn’t run much daily promotions comparing to summer and winter seasons. </a:t>
            </a:r>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lvl="0"/>
            <a:endParaRPr lang="en-US" sz="1600" dirty="0"/>
          </a:p>
          <a:p>
            <a:pPr lvl="0"/>
            <a:r>
              <a:rPr lang="en-US" sz="1600" dirty="0"/>
              <a:t>Increase daily promotions in Jan, Feb, Sept and Oct. </a:t>
            </a:r>
          </a:p>
        </p:txBody>
      </p:sp>
      <p:sp>
        <p:nvSpPr>
          <p:cNvPr id="106" name="TextBox 105">
            <a:extLst>
              <a:ext uri="{FF2B5EF4-FFF2-40B4-BE49-F238E27FC236}">
                <a16:creationId xmlns:a16="http://schemas.microsoft.com/office/drawing/2014/main" id="{70BF9479-13CD-9040-8C9F-8B1058D0DDBC}"/>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Summary and Recommendation 2 </a:t>
            </a:r>
          </a:p>
        </p:txBody>
      </p:sp>
      <p:sp>
        <p:nvSpPr>
          <p:cNvPr id="107" name="Down Arrow 106">
            <a:extLst>
              <a:ext uri="{FF2B5EF4-FFF2-40B4-BE49-F238E27FC236}">
                <a16:creationId xmlns:a16="http://schemas.microsoft.com/office/drawing/2014/main" id="{91640C1E-3CDC-8341-9B25-EFC4326374ED}"/>
              </a:ext>
            </a:extLst>
          </p:cNvPr>
          <p:cNvSpPr/>
          <p:nvPr/>
        </p:nvSpPr>
        <p:spPr>
          <a:xfrm>
            <a:off x="4230394" y="1579789"/>
            <a:ext cx="1020317" cy="1160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2A2F6194-E67B-AC4F-8D7D-8819EA494D00}"/>
              </a:ext>
            </a:extLst>
          </p:cNvPr>
          <p:cNvSpPr txBox="1"/>
          <p:nvPr/>
        </p:nvSpPr>
        <p:spPr>
          <a:xfrm>
            <a:off x="452196" y="369893"/>
            <a:ext cx="1527075"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Summary  2</a:t>
            </a:r>
          </a:p>
        </p:txBody>
      </p:sp>
      <p:sp>
        <p:nvSpPr>
          <p:cNvPr id="109" name="TextBox 108">
            <a:extLst>
              <a:ext uri="{FF2B5EF4-FFF2-40B4-BE49-F238E27FC236}">
                <a16:creationId xmlns:a16="http://schemas.microsoft.com/office/drawing/2014/main" id="{198B652F-CBCF-1943-9F35-ADC380E3E231}"/>
              </a:ext>
            </a:extLst>
          </p:cNvPr>
          <p:cNvSpPr txBox="1"/>
          <p:nvPr/>
        </p:nvSpPr>
        <p:spPr>
          <a:xfrm>
            <a:off x="499499" y="3103991"/>
            <a:ext cx="2337468"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Recommendation  2</a:t>
            </a:r>
          </a:p>
        </p:txBody>
      </p:sp>
    </p:spTree>
    <p:extLst>
      <p:ext uri="{BB962C8B-B14F-4D97-AF65-F5344CB8AC3E}">
        <p14:creationId xmlns:p14="http://schemas.microsoft.com/office/powerpoint/2010/main" val="1457350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6995EB59-FE49-FE40-B35C-3B43584BB79F}"/>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35</a:t>
            </a:fld>
            <a:endParaRPr lang="en-US" kern="1200">
              <a:solidFill>
                <a:schemeClr val="tx1"/>
              </a:solidFill>
              <a:latin typeface="+mn-lt"/>
              <a:ea typeface="+mn-ea"/>
              <a:cs typeface="+mn-cs"/>
            </a:endParaRPr>
          </a:p>
        </p:txBody>
      </p:sp>
      <p:grpSp>
        <p:nvGrpSpPr>
          <p:cNvPr id="57" name="Group 56">
            <a:extLst>
              <a:ext uri="{FF2B5EF4-FFF2-40B4-BE49-F238E27FC236}">
                <a16:creationId xmlns:a16="http://schemas.microsoft.com/office/drawing/2014/main" id="{1C4B7E4C-B2DC-444C-89F5-0E6A8C8F3F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9" name="Freeform 5">
              <a:extLst>
                <a:ext uri="{FF2B5EF4-FFF2-40B4-BE49-F238E27FC236}">
                  <a16:creationId xmlns:a16="http://schemas.microsoft.com/office/drawing/2014/main" id="{CD45C31C-533E-044F-B2C2-3B07D370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6">
              <a:extLst>
                <a:ext uri="{FF2B5EF4-FFF2-40B4-BE49-F238E27FC236}">
                  <a16:creationId xmlns:a16="http://schemas.microsoft.com/office/drawing/2014/main" id="{FD1C6F4D-D212-AB48-9330-79BFA1D7C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7">
              <a:extLst>
                <a:ext uri="{FF2B5EF4-FFF2-40B4-BE49-F238E27FC236}">
                  <a16:creationId xmlns:a16="http://schemas.microsoft.com/office/drawing/2014/main" id="{ED5E4F93-0FAE-CE41-9D8A-65BFBEFF4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8">
              <a:extLst>
                <a:ext uri="{FF2B5EF4-FFF2-40B4-BE49-F238E27FC236}">
                  <a16:creationId xmlns:a16="http://schemas.microsoft.com/office/drawing/2014/main" id="{FD50F4EE-6E80-6F48-8AE2-917506306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9">
              <a:extLst>
                <a:ext uri="{FF2B5EF4-FFF2-40B4-BE49-F238E27FC236}">
                  <a16:creationId xmlns:a16="http://schemas.microsoft.com/office/drawing/2014/main" id="{7C9F942A-48AB-7840-9BBF-430916EAFA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0">
              <a:extLst>
                <a:ext uri="{FF2B5EF4-FFF2-40B4-BE49-F238E27FC236}">
                  <a16:creationId xmlns:a16="http://schemas.microsoft.com/office/drawing/2014/main" id="{AD93EE8C-96DF-8847-BEF2-9BD916B3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1">
              <a:extLst>
                <a:ext uri="{FF2B5EF4-FFF2-40B4-BE49-F238E27FC236}">
                  <a16:creationId xmlns:a16="http://schemas.microsoft.com/office/drawing/2014/main" id="{B94C78DB-251D-714E-A335-AA0509BE4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2">
              <a:extLst>
                <a:ext uri="{FF2B5EF4-FFF2-40B4-BE49-F238E27FC236}">
                  <a16:creationId xmlns:a16="http://schemas.microsoft.com/office/drawing/2014/main" id="{9F55560B-C7A5-5844-8AB1-0DD6E20D6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3">
              <a:extLst>
                <a:ext uri="{FF2B5EF4-FFF2-40B4-BE49-F238E27FC236}">
                  <a16:creationId xmlns:a16="http://schemas.microsoft.com/office/drawing/2014/main" id="{5DA0BA3C-D7F4-3D44-9F59-9E328BEBF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8" name="Freeform 14">
              <a:extLst>
                <a:ext uri="{FF2B5EF4-FFF2-40B4-BE49-F238E27FC236}">
                  <a16:creationId xmlns:a16="http://schemas.microsoft.com/office/drawing/2014/main" id="{6D73A4AE-79C8-0342-A4D8-CFEF63FC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9" name="Freeform 15">
              <a:extLst>
                <a:ext uri="{FF2B5EF4-FFF2-40B4-BE49-F238E27FC236}">
                  <a16:creationId xmlns:a16="http://schemas.microsoft.com/office/drawing/2014/main" id="{B02339D9-8F03-DF46-A282-BFCEA70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0" name="Freeform 16">
              <a:extLst>
                <a:ext uri="{FF2B5EF4-FFF2-40B4-BE49-F238E27FC236}">
                  <a16:creationId xmlns:a16="http://schemas.microsoft.com/office/drawing/2014/main" id="{7E085A68-4D7C-EC4E-9BBA-479D5DB1D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1" name="Freeform 17">
              <a:extLst>
                <a:ext uri="{FF2B5EF4-FFF2-40B4-BE49-F238E27FC236}">
                  <a16:creationId xmlns:a16="http://schemas.microsoft.com/office/drawing/2014/main" id="{8725B9DE-137C-284B-A83F-3FB8EA94A3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8">
              <a:extLst>
                <a:ext uri="{FF2B5EF4-FFF2-40B4-BE49-F238E27FC236}">
                  <a16:creationId xmlns:a16="http://schemas.microsoft.com/office/drawing/2014/main" id="{044C54BA-1F9A-7F41-ABC5-6DC49BBA3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9">
              <a:extLst>
                <a:ext uri="{FF2B5EF4-FFF2-40B4-BE49-F238E27FC236}">
                  <a16:creationId xmlns:a16="http://schemas.microsoft.com/office/drawing/2014/main" id="{09140EE5-47B9-964F-93BA-08CDDBABF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20">
              <a:extLst>
                <a:ext uri="{FF2B5EF4-FFF2-40B4-BE49-F238E27FC236}">
                  <a16:creationId xmlns:a16="http://schemas.microsoft.com/office/drawing/2014/main" id="{CA74ECFD-909A-E94B-AA1E-AE821A474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D53AA17C-AC3C-7E42-A6D3-5D33193F2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2">
              <a:extLst>
                <a:ext uri="{FF2B5EF4-FFF2-40B4-BE49-F238E27FC236}">
                  <a16:creationId xmlns:a16="http://schemas.microsoft.com/office/drawing/2014/main" id="{837491B6-57FB-8046-ABBD-314D52699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23">
              <a:extLst>
                <a:ext uri="{FF2B5EF4-FFF2-40B4-BE49-F238E27FC236}">
                  <a16:creationId xmlns:a16="http://schemas.microsoft.com/office/drawing/2014/main" id="{C555B2B1-4FF4-694D-AF68-3915DFFBD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8" name="Group 77">
            <a:extLst>
              <a:ext uri="{FF2B5EF4-FFF2-40B4-BE49-F238E27FC236}">
                <a16:creationId xmlns:a16="http://schemas.microsoft.com/office/drawing/2014/main" id="{EB362FD0-E96B-CE4D-8FBC-8D883C2D88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79" name="Rectangle 78">
              <a:extLst>
                <a:ext uri="{FF2B5EF4-FFF2-40B4-BE49-F238E27FC236}">
                  <a16:creationId xmlns:a16="http://schemas.microsoft.com/office/drawing/2014/main" id="{5330E45C-2B4F-2D43-BE11-4098652C1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Isosceles Triangle 31">
              <a:extLst>
                <a:ext uri="{FF2B5EF4-FFF2-40B4-BE49-F238E27FC236}">
                  <a16:creationId xmlns:a16="http://schemas.microsoft.com/office/drawing/2014/main" id="{84A6ACCA-4CE7-0040-87A9-420300F9D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E32C51C0-F20B-1840-997D-B4F1BEA7F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82" name="Rectangle 81">
            <a:extLst>
              <a:ext uri="{FF2B5EF4-FFF2-40B4-BE49-F238E27FC236}">
                <a16:creationId xmlns:a16="http://schemas.microsoft.com/office/drawing/2014/main" id="{693525F9-9783-9B48-BE7F-DE806768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4D73DCAF-C4A5-8B4A-AA7B-ABCD97953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4" name="Freeform 5">
              <a:extLst>
                <a:ext uri="{FF2B5EF4-FFF2-40B4-BE49-F238E27FC236}">
                  <a16:creationId xmlns:a16="http://schemas.microsoft.com/office/drawing/2014/main" id="{521FF72E-F3D4-CD49-9110-6214CFFDF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6">
              <a:extLst>
                <a:ext uri="{FF2B5EF4-FFF2-40B4-BE49-F238E27FC236}">
                  <a16:creationId xmlns:a16="http://schemas.microsoft.com/office/drawing/2014/main" id="{E80F700C-F779-934F-BBA8-6F67E33E0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7">
              <a:extLst>
                <a:ext uri="{FF2B5EF4-FFF2-40B4-BE49-F238E27FC236}">
                  <a16:creationId xmlns:a16="http://schemas.microsoft.com/office/drawing/2014/main" id="{B30E8093-C55C-014F-8AC7-9D0217AB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8">
              <a:extLst>
                <a:ext uri="{FF2B5EF4-FFF2-40B4-BE49-F238E27FC236}">
                  <a16:creationId xmlns:a16="http://schemas.microsoft.com/office/drawing/2014/main" id="{B4BEC353-F5F3-844C-952E-572A01E20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9">
              <a:extLst>
                <a:ext uri="{FF2B5EF4-FFF2-40B4-BE49-F238E27FC236}">
                  <a16:creationId xmlns:a16="http://schemas.microsoft.com/office/drawing/2014/main" id="{68B21C1C-2EC8-DB4B-9CE9-46829EAC8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0">
              <a:extLst>
                <a:ext uri="{FF2B5EF4-FFF2-40B4-BE49-F238E27FC236}">
                  <a16:creationId xmlns:a16="http://schemas.microsoft.com/office/drawing/2014/main" id="{A875D455-8167-2545-926E-08E3D375C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1">
              <a:extLst>
                <a:ext uri="{FF2B5EF4-FFF2-40B4-BE49-F238E27FC236}">
                  <a16:creationId xmlns:a16="http://schemas.microsoft.com/office/drawing/2014/main" id="{24A1120A-E18B-AE43-9F83-18258ACBB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2">
              <a:extLst>
                <a:ext uri="{FF2B5EF4-FFF2-40B4-BE49-F238E27FC236}">
                  <a16:creationId xmlns:a16="http://schemas.microsoft.com/office/drawing/2014/main" id="{DE43CD9E-F7B3-594E-80D4-34162A77D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3">
              <a:extLst>
                <a:ext uri="{FF2B5EF4-FFF2-40B4-BE49-F238E27FC236}">
                  <a16:creationId xmlns:a16="http://schemas.microsoft.com/office/drawing/2014/main" id="{054080E8-F62E-B94B-8FD9-40E3F7BEB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14">
              <a:extLst>
                <a:ext uri="{FF2B5EF4-FFF2-40B4-BE49-F238E27FC236}">
                  <a16:creationId xmlns:a16="http://schemas.microsoft.com/office/drawing/2014/main" id="{69D3B704-FBF4-AF45-A7F3-04489AD4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15">
              <a:extLst>
                <a:ext uri="{FF2B5EF4-FFF2-40B4-BE49-F238E27FC236}">
                  <a16:creationId xmlns:a16="http://schemas.microsoft.com/office/drawing/2014/main" id="{6EFD81BF-B1A2-1149-993A-53FD97B9C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5" name="Freeform 16">
              <a:extLst>
                <a:ext uri="{FF2B5EF4-FFF2-40B4-BE49-F238E27FC236}">
                  <a16:creationId xmlns:a16="http://schemas.microsoft.com/office/drawing/2014/main" id="{1E884C28-9195-BE4E-9966-78ADBA02DD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6" name="Freeform 17">
              <a:extLst>
                <a:ext uri="{FF2B5EF4-FFF2-40B4-BE49-F238E27FC236}">
                  <a16:creationId xmlns:a16="http://schemas.microsoft.com/office/drawing/2014/main" id="{84491D06-D6B8-1F42-B8B3-905A51177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8">
              <a:extLst>
                <a:ext uri="{FF2B5EF4-FFF2-40B4-BE49-F238E27FC236}">
                  <a16:creationId xmlns:a16="http://schemas.microsoft.com/office/drawing/2014/main" id="{9C13F88B-BD54-A645-BD25-6C45358BA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9">
              <a:extLst>
                <a:ext uri="{FF2B5EF4-FFF2-40B4-BE49-F238E27FC236}">
                  <a16:creationId xmlns:a16="http://schemas.microsoft.com/office/drawing/2014/main" id="{A2B3E433-9D3E-3040-8A65-1D37B8336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0">
              <a:extLst>
                <a:ext uri="{FF2B5EF4-FFF2-40B4-BE49-F238E27FC236}">
                  <a16:creationId xmlns:a16="http://schemas.microsoft.com/office/drawing/2014/main" id="{13A03390-681E-EA4A-9C51-389D0CA619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1">
              <a:extLst>
                <a:ext uri="{FF2B5EF4-FFF2-40B4-BE49-F238E27FC236}">
                  <a16:creationId xmlns:a16="http://schemas.microsoft.com/office/drawing/2014/main" id="{E78BB904-0F7C-1043-A977-42FED87A8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2">
              <a:extLst>
                <a:ext uri="{FF2B5EF4-FFF2-40B4-BE49-F238E27FC236}">
                  <a16:creationId xmlns:a16="http://schemas.microsoft.com/office/drawing/2014/main" id="{97F1C1AE-B5D6-3F48-A2F8-CD48D57B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2" name="Freeform 23">
              <a:extLst>
                <a:ext uri="{FF2B5EF4-FFF2-40B4-BE49-F238E27FC236}">
                  <a16:creationId xmlns:a16="http://schemas.microsoft.com/office/drawing/2014/main" id="{ABEE29E8-FFDB-9446-924C-782535F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3" name="Freeform: Shape 57">
            <a:extLst>
              <a:ext uri="{FF2B5EF4-FFF2-40B4-BE49-F238E27FC236}">
                <a16:creationId xmlns:a16="http://schemas.microsoft.com/office/drawing/2014/main" id="{55900E2C-84E6-0943-BE13-D97264E1F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04" name="Slide Number Placeholder 3">
            <a:extLst>
              <a:ext uri="{FF2B5EF4-FFF2-40B4-BE49-F238E27FC236}">
                <a16:creationId xmlns:a16="http://schemas.microsoft.com/office/drawing/2014/main" id="{59BE143A-461D-3C4C-A86A-C48CF68A3BE2}"/>
              </a:ext>
            </a:extLst>
          </p:cNvPr>
          <p:cNvSpPr txBox="1">
            <a:spLocks/>
          </p:cNvSpPr>
          <p:nvPr/>
        </p:nvSpPr>
        <p:spPr>
          <a:xfrm>
            <a:off x="10469880" y="320040"/>
            <a:ext cx="914400" cy="320040"/>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D57F1E4F-1CFF-5643-939E-217C01CDF565}" type="slidenum">
              <a:rPr lang="en-US" smtClean="0">
                <a:solidFill>
                  <a:schemeClr val="tx1"/>
                </a:solidFill>
              </a:rPr>
              <a:pPr>
                <a:spcAft>
                  <a:spcPts val="600"/>
                </a:spcAft>
              </a:pPr>
              <a:t>35</a:t>
            </a:fld>
            <a:endParaRPr lang="en-US">
              <a:solidFill>
                <a:schemeClr val="tx1"/>
              </a:solidFill>
            </a:endParaRPr>
          </a:p>
        </p:txBody>
      </p:sp>
      <p:grpSp>
        <p:nvGrpSpPr>
          <p:cNvPr id="105" name="Group 104">
            <a:extLst>
              <a:ext uri="{FF2B5EF4-FFF2-40B4-BE49-F238E27FC236}">
                <a16:creationId xmlns:a16="http://schemas.microsoft.com/office/drawing/2014/main" id="{C317F1CE-7A41-B441-B8FB-99F8D03D16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6" name="Freeform 5">
              <a:extLst>
                <a:ext uri="{FF2B5EF4-FFF2-40B4-BE49-F238E27FC236}">
                  <a16:creationId xmlns:a16="http://schemas.microsoft.com/office/drawing/2014/main" id="{16782BB3-1A13-C74B-BD58-441C0AB5A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6">
              <a:extLst>
                <a:ext uri="{FF2B5EF4-FFF2-40B4-BE49-F238E27FC236}">
                  <a16:creationId xmlns:a16="http://schemas.microsoft.com/office/drawing/2014/main" id="{23F52E7C-BC99-E44B-A2FF-703F1A9DD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7">
              <a:extLst>
                <a:ext uri="{FF2B5EF4-FFF2-40B4-BE49-F238E27FC236}">
                  <a16:creationId xmlns:a16="http://schemas.microsoft.com/office/drawing/2014/main" id="{84653DC8-2448-5940-9978-5E74BA9F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9" name="Freeform 8">
              <a:extLst>
                <a:ext uri="{FF2B5EF4-FFF2-40B4-BE49-F238E27FC236}">
                  <a16:creationId xmlns:a16="http://schemas.microsoft.com/office/drawing/2014/main" id="{E34806BA-908E-4A48-B1F8-7F1881E51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9">
              <a:extLst>
                <a:ext uri="{FF2B5EF4-FFF2-40B4-BE49-F238E27FC236}">
                  <a16:creationId xmlns:a16="http://schemas.microsoft.com/office/drawing/2014/main" id="{52FE6F69-F811-FD42-955E-6545690618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0">
              <a:extLst>
                <a:ext uri="{FF2B5EF4-FFF2-40B4-BE49-F238E27FC236}">
                  <a16:creationId xmlns:a16="http://schemas.microsoft.com/office/drawing/2014/main" id="{90AF2D99-3EA9-F84A-AD68-C146F29EF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11">
              <a:extLst>
                <a:ext uri="{FF2B5EF4-FFF2-40B4-BE49-F238E27FC236}">
                  <a16:creationId xmlns:a16="http://schemas.microsoft.com/office/drawing/2014/main" id="{8544516A-8845-044C-AC49-0D16171AA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12">
              <a:extLst>
                <a:ext uri="{FF2B5EF4-FFF2-40B4-BE49-F238E27FC236}">
                  <a16:creationId xmlns:a16="http://schemas.microsoft.com/office/drawing/2014/main" id="{72D636FB-F298-C642-A08D-7CF8B62092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3">
              <a:extLst>
                <a:ext uri="{FF2B5EF4-FFF2-40B4-BE49-F238E27FC236}">
                  <a16:creationId xmlns:a16="http://schemas.microsoft.com/office/drawing/2014/main" id="{4209BF35-DA11-C047-BB59-7ADBA5D87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14">
              <a:extLst>
                <a:ext uri="{FF2B5EF4-FFF2-40B4-BE49-F238E27FC236}">
                  <a16:creationId xmlns:a16="http://schemas.microsoft.com/office/drawing/2014/main" id="{D12BABA6-69C6-764E-8BC9-888C1680A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6" name="Freeform 15">
              <a:extLst>
                <a:ext uri="{FF2B5EF4-FFF2-40B4-BE49-F238E27FC236}">
                  <a16:creationId xmlns:a16="http://schemas.microsoft.com/office/drawing/2014/main" id="{D82FBD1B-AA23-9F40-A277-3A57F5FC7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7" name="Freeform 16">
              <a:extLst>
                <a:ext uri="{FF2B5EF4-FFF2-40B4-BE49-F238E27FC236}">
                  <a16:creationId xmlns:a16="http://schemas.microsoft.com/office/drawing/2014/main" id="{F4200423-7540-234D-83AC-A6200E92C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8" name="Freeform 17">
              <a:extLst>
                <a:ext uri="{FF2B5EF4-FFF2-40B4-BE49-F238E27FC236}">
                  <a16:creationId xmlns:a16="http://schemas.microsoft.com/office/drawing/2014/main" id="{04D96DEB-B556-A043-B34D-DC59EDB1E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18">
              <a:extLst>
                <a:ext uri="{FF2B5EF4-FFF2-40B4-BE49-F238E27FC236}">
                  <a16:creationId xmlns:a16="http://schemas.microsoft.com/office/drawing/2014/main" id="{A25AB800-E196-0E40-BCFB-0097D08F7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19">
              <a:extLst>
                <a:ext uri="{FF2B5EF4-FFF2-40B4-BE49-F238E27FC236}">
                  <a16:creationId xmlns:a16="http://schemas.microsoft.com/office/drawing/2014/main" id="{59694502-EE4B-3542-A752-11C099A6D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20">
              <a:extLst>
                <a:ext uri="{FF2B5EF4-FFF2-40B4-BE49-F238E27FC236}">
                  <a16:creationId xmlns:a16="http://schemas.microsoft.com/office/drawing/2014/main" id="{27C02538-C3F5-EE43-814B-6679E9008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21">
              <a:extLst>
                <a:ext uri="{FF2B5EF4-FFF2-40B4-BE49-F238E27FC236}">
                  <a16:creationId xmlns:a16="http://schemas.microsoft.com/office/drawing/2014/main" id="{C9A6130D-7D6F-ED44-819B-CDE843B703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22">
              <a:extLst>
                <a:ext uri="{FF2B5EF4-FFF2-40B4-BE49-F238E27FC236}">
                  <a16:creationId xmlns:a16="http://schemas.microsoft.com/office/drawing/2014/main" id="{BE77D0F7-A789-7848-A24D-1AE3C31E5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4" name="Freeform 23">
              <a:extLst>
                <a:ext uri="{FF2B5EF4-FFF2-40B4-BE49-F238E27FC236}">
                  <a16:creationId xmlns:a16="http://schemas.microsoft.com/office/drawing/2014/main" id="{A6C54BE3-7E1B-CD4B-9572-7A3426443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25" name="Group 124">
            <a:extLst>
              <a:ext uri="{FF2B5EF4-FFF2-40B4-BE49-F238E27FC236}">
                <a16:creationId xmlns:a16="http://schemas.microsoft.com/office/drawing/2014/main" id="{9CE3E71D-57E8-9746-B411-0B7EE651EB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26" name="Rectangle 125">
              <a:extLst>
                <a:ext uri="{FF2B5EF4-FFF2-40B4-BE49-F238E27FC236}">
                  <a16:creationId xmlns:a16="http://schemas.microsoft.com/office/drawing/2014/main" id="{CA09F694-7528-8245-A2D1-CF39B8BA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Isosceles Triangle 31">
              <a:extLst>
                <a:ext uri="{FF2B5EF4-FFF2-40B4-BE49-F238E27FC236}">
                  <a16:creationId xmlns:a16="http://schemas.microsoft.com/office/drawing/2014/main" id="{EDE342E5-F870-7E4E-949C-7D5A3714A0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8" name="Rectangle 127">
              <a:extLst>
                <a:ext uri="{FF2B5EF4-FFF2-40B4-BE49-F238E27FC236}">
                  <a16:creationId xmlns:a16="http://schemas.microsoft.com/office/drawing/2014/main" id="{3084E413-C1D9-AD4C-8CD1-49F33023F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29" name="Rectangle 128">
            <a:extLst>
              <a:ext uri="{FF2B5EF4-FFF2-40B4-BE49-F238E27FC236}">
                <a16:creationId xmlns:a16="http://schemas.microsoft.com/office/drawing/2014/main" id="{2DCD8967-9B6F-3C44-9598-A1E161341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A30224F7-40E3-E647-951D-06C4B67F7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1" name="Freeform 5">
              <a:extLst>
                <a:ext uri="{FF2B5EF4-FFF2-40B4-BE49-F238E27FC236}">
                  <a16:creationId xmlns:a16="http://schemas.microsoft.com/office/drawing/2014/main" id="{000057BF-72DB-9C43-90FA-EF0156926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2" name="Freeform 6">
              <a:extLst>
                <a:ext uri="{FF2B5EF4-FFF2-40B4-BE49-F238E27FC236}">
                  <a16:creationId xmlns:a16="http://schemas.microsoft.com/office/drawing/2014/main" id="{CC83290B-987B-3E49-B3EA-BDB93C94D9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7">
              <a:extLst>
                <a:ext uri="{FF2B5EF4-FFF2-40B4-BE49-F238E27FC236}">
                  <a16:creationId xmlns:a16="http://schemas.microsoft.com/office/drawing/2014/main" id="{908878DE-C851-1E43-8135-1C91B144F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4" name="Freeform 8">
              <a:extLst>
                <a:ext uri="{FF2B5EF4-FFF2-40B4-BE49-F238E27FC236}">
                  <a16:creationId xmlns:a16="http://schemas.microsoft.com/office/drawing/2014/main" id="{9315504D-A589-4047-96B9-98165970D4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9">
              <a:extLst>
                <a:ext uri="{FF2B5EF4-FFF2-40B4-BE49-F238E27FC236}">
                  <a16:creationId xmlns:a16="http://schemas.microsoft.com/office/drawing/2014/main" id="{A2B1B168-D292-B14A-A89E-876170060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0">
              <a:extLst>
                <a:ext uri="{FF2B5EF4-FFF2-40B4-BE49-F238E27FC236}">
                  <a16:creationId xmlns:a16="http://schemas.microsoft.com/office/drawing/2014/main" id="{13E53DCA-9515-BB41-BD04-48BC9198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1">
              <a:extLst>
                <a:ext uri="{FF2B5EF4-FFF2-40B4-BE49-F238E27FC236}">
                  <a16:creationId xmlns:a16="http://schemas.microsoft.com/office/drawing/2014/main" id="{F08D7B6C-8650-C045-A525-B1BCFDB24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2">
              <a:extLst>
                <a:ext uri="{FF2B5EF4-FFF2-40B4-BE49-F238E27FC236}">
                  <a16:creationId xmlns:a16="http://schemas.microsoft.com/office/drawing/2014/main" id="{170BFEBB-8DA8-B64C-A34C-C5CE14E73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3">
              <a:extLst>
                <a:ext uri="{FF2B5EF4-FFF2-40B4-BE49-F238E27FC236}">
                  <a16:creationId xmlns:a16="http://schemas.microsoft.com/office/drawing/2014/main" id="{10A9373C-71A5-CC48-A273-54D50891B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0" name="Freeform 14">
              <a:extLst>
                <a:ext uri="{FF2B5EF4-FFF2-40B4-BE49-F238E27FC236}">
                  <a16:creationId xmlns:a16="http://schemas.microsoft.com/office/drawing/2014/main" id="{7E16B9F1-AF09-6A44-A8AC-8199E320E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15">
              <a:extLst>
                <a:ext uri="{FF2B5EF4-FFF2-40B4-BE49-F238E27FC236}">
                  <a16:creationId xmlns:a16="http://schemas.microsoft.com/office/drawing/2014/main" id="{E7EDF538-9C63-7B4E-BD2D-990D73862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2" name="Freeform 16">
              <a:extLst>
                <a:ext uri="{FF2B5EF4-FFF2-40B4-BE49-F238E27FC236}">
                  <a16:creationId xmlns:a16="http://schemas.microsoft.com/office/drawing/2014/main" id="{921A4A76-C262-A745-899F-FB18FBBC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17">
              <a:extLst>
                <a:ext uri="{FF2B5EF4-FFF2-40B4-BE49-F238E27FC236}">
                  <a16:creationId xmlns:a16="http://schemas.microsoft.com/office/drawing/2014/main" id="{7D9E4948-1DF6-FE46-A6FF-D088781B3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8">
              <a:extLst>
                <a:ext uri="{FF2B5EF4-FFF2-40B4-BE49-F238E27FC236}">
                  <a16:creationId xmlns:a16="http://schemas.microsoft.com/office/drawing/2014/main" id="{98B350BB-2B48-304E-92F1-FC880C261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9">
              <a:extLst>
                <a:ext uri="{FF2B5EF4-FFF2-40B4-BE49-F238E27FC236}">
                  <a16:creationId xmlns:a16="http://schemas.microsoft.com/office/drawing/2014/main" id="{E9C87FEC-8A15-9B46-B598-02D7320E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0">
              <a:extLst>
                <a:ext uri="{FF2B5EF4-FFF2-40B4-BE49-F238E27FC236}">
                  <a16:creationId xmlns:a16="http://schemas.microsoft.com/office/drawing/2014/main" id="{8D6D404E-C6E3-8947-8A95-B07430C32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1">
              <a:extLst>
                <a:ext uri="{FF2B5EF4-FFF2-40B4-BE49-F238E27FC236}">
                  <a16:creationId xmlns:a16="http://schemas.microsoft.com/office/drawing/2014/main" id="{2CAE5302-DB48-1C47-9C4E-A6C730E9F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8" name="Freeform 22">
              <a:extLst>
                <a:ext uri="{FF2B5EF4-FFF2-40B4-BE49-F238E27FC236}">
                  <a16:creationId xmlns:a16="http://schemas.microsoft.com/office/drawing/2014/main" id="{C33B46B4-C392-2548-9886-9C8634403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9" name="Freeform 23">
              <a:extLst>
                <a:ext uri="{FF2B5EF4-FFF2-40B4-BE49-F238E27FC236}">
                  <a16:creationId xmlns:a16="http://schemas.microsoft.com/office/drawing/2014/main" id="{13D3A343-5762-8C4E-A881-051ACAA1D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50" name="Freeform: Shape 57">
            <a:extLst>
              <a:ext uri="{FF2B5EF4-FFF2-40B4-BE49-F238E27FC236}">
                <a16:creationId xmlns:a16="http://schemas.microsoft.com/office/drawing/2014/main" id="{FED3FEF7-67B0-A546-A50E-D668C945D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51" name="Slide Number Placeholder 3">
            <a:extLst>
              <a:ext uri="{FF2B5EF4-FFF2-40B4-BE49-F238E27FC236}">
                <a16:creationId xmlns:a16="http://schemas.microsoft.com/office/drawing/2014/main" id="{ED06FB0E-34A4-3A4D-B927-4BE2A49509BB}"/>
              </a:ext>
            </a:extLst>
          </p:cNvPr>
          <p:cNvSpPr txBox="1">
            <a:spLocks/>
          </p:cNvSpPr>
          <p:nvPr/>
        </p:nvSpPr>
        <p:spPr>
          <a:xfrm>
            <a:off x="10469880" y="320040"/>
            <a:ext cx="914400" cy="320040"/>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D57F1E4F-1CFF-5643-939E-217C01CDF565}" type="slidenum">
              <a:rPr lang="en-US" smtClean="0">
                <a:solidFill>
                  <a:schemeClr val="tx1"/>
                </a:solidFill>
              </a:rPr>
              <a:pPr>
                <a:spcAft>
                  <a:spcPts val="600"/>
                </a:spcAft>
              </a:pPr>
              <a:t>35</a:t>
            </a:fld>
            <a:endParaRPr lang="en-US">
              <a:solidFill>
                <a:schemeClr val="tx1"/>
              </a:solidFill>
            </a:endParaRPr>
          </a:p>
        </p:txBody>
      </p:sp>
      <p:sp>
        <p:nvSpPr>
          <p:cNvPr id="152" name="TextBox 151">
            <a:extLst>
              <a:ext uri="{FF2B5EF4-FFF2-40B4-BE49-F238E27FC236}">
                <a16:creationId xmlns:a16="http://schemas.microsoft.com/office/drawing/2014/main" id="{3CF2905C-9EC6-E040-A953-3344A6F34961}"/>
              </a:ext>
            </a:extLst>
          </p:cNvPr>
          <p:cNvSpPr txBox="1"/>
          <p:nvPr/>
        </p:nvSpPr>
        <p:spPr>
          <a:xfrm>
            <a:off x="410995" y="794666"/>
            <a:ext cx="9566382" cy="4031873"/>
          </a:xfrm>
          <a:prstGeom prst="rect">
            <a:avLst/>
          </a:prstGeom>
          <a:noFill/>
          <a:ln>
            <a:solidFill>
              <a:schemeClr val="bg1"/>
            </a:solidFill>
          </a:ln>
        </p:spPr>
        <p:txBody>
          <a:bodyPr wrap="square" rtlCol="0">
            <a:spAutoFit/>
          </a:bodyPr>
          <a:lstStyle/>
          <a:p>
            <a:pPr lvl="0"/>
            <a:r>
              <a:rPr lang="en-US" sz="1600" dirty="0"/>
              <a:t>Stores that have high average daily sales tend to have low value of sales per customer.</a:t>
            </a:r>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lvl="0"/>
            <a:endParaRPr lang="en-US" sz="1600" dirty="0"/>
          </a:p>
          <a:p>
            <a:pPr lvl="0"/>
            <a:endParaRPr lang="en-US" sz="1600" dirty="0"/>
          </a:p>
          <a:p>
            <a:pPr lvl="0"/>
            <a:endParaRPr lang="en-US" sz="1600" dirty="0"/>
          </a:p>
          <a:p>
            <a:pPr lvl="0"/>
            <a:r>
              <a:rPr lang="en-US" sz="1600" dirty="0"/>
              <a:t>Increase the value of sales per customer for Top 10 stores that have high average daily sales.</a:t>
            </a:r>
          </a:p>
          <a:p>
            <a:pPr lvl="0"/>
            <a:r>
              <a:rPr lang="en-US" sz="1600" dirty="0"/>
              <a:t>Increase the value of sales per customer for B type stores.</a:t>
            </a:r>
          </a:p>
          <a:p>
            <a:pPr lvl="0"/>
            <a:r>
              <a:rPr lang="en-US" sz="1600" dirty="0"/>
              <a:t>Encourage customers to spend more for per visit at these stores.</a:t>
            </a:r>
          </a:p>
        </p:txBody>
      </p:sp>
      <p:sp>
        <p:nvSpPr>
          <p:cNvPr id="153" name="TextBox 152">
            <a:extLst>
              <a:ext uri="{FF2B5EF4-FFF2-40B4-BE49-F238E27FC236}">
                <a16:creationId xmlns:a16="http://schemas.microsoft.com/office/drawing/2014/main" id="{10F9E7CA-7239-9C46-BC50-DF178FCEAC9C}"/>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Summary and Recommendation 3 </a:t>
            </a:r>
          </a:p>
        </p:txBody>
      </p:sp>
      <p:sp>
        <p:nvSpPr>
          <p:cNvPr id="154" name="Down Arrow 153">
            <a:extLst>
              <a:ext uri="{FF2B5EF4-FFF2-40B4-BE49-F238E27FC236}">
                <a16:creationId xmlns:a16="http://schemas.microsoft.com/office/drawing/2014/main" id="{525C3B8D-A0C1-9846-B177-867C57277E5B}"/>
              </a:ext>
            </a:extLst>
          </p:cNvPr>
          <p:cNvSpPr/>
          <p:nvPr/>
        </p:nvSpPr>
        <p:spPr>
          <a:xfrm>
            <a:off x="4173869" y="1650241"/>
            <a:ext cx="1020317" cy="1160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0469C409-14D4-E440-9A3E-16578C625328}"/>
              </a:ext>
            </a:extLst>
          </p:cNvPr>
          <p:cNvSpPr txBox="1"/>
          <p:nvPr/>
        </p:nvSpPr>
        <p:spPr>
          <a:xfrm>
            <a:off x="452196" y="369893"/>
            <a:ext cx="1527075"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Summary  3</a:t>
            </a:r>
          </a:p>
        </p:txBody>
      </p:sp>
      <p:sp>
        <p:nvSpPr>
          <p:cNvPr id="156" name="TextBox 155">
            <a:extLst>
              <a:ext uri="{FF2B5EF4-FFF2-40B4-BE49-F238E27FC236}">
                <a16:creationId xmlns:a16="http://schemas.microsoft.com/office/drawing/2014/main" id="{A4C1EB5D-7329-F84B-BFAA-60B44EAD253F}"/>
              </a:ext>
            </a:extLst>
          </p:cNvPr>
          <p:cNvSpPr txBox="1"/>
          <p:nvPr/>
        </p:nvSpPr>
        <p:spPr>
          <a:xfrm>
            <a:off x="481406" y="3566978"/>
            <a:ext cx="2337468"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Recommendation 3</a:t>
            </a:r>
          </a:p>
        </p:txBody>
      </p:sp>
    </p:spTree>
    <p:extLst>
      <p:ext uri="{BB962C8B-B14F-4D97-AF65-F5344CB8AC3E}">
        <p14:creationId xmlns:p14="http://schemas.microsoft.com/office/powerpoint/2010/main" val="3776265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98B92A-0997-2E40-B82B-F3D7AACFE0D4}"/>
              </a:ext>
            </a:extLst>
          </p:cNvPr>
          <p:cNvSpPr>
            <a:spLocks noGrp="1"/>
          </p:cNvSpPr>
          <p:nvPr>
            <p:ph type="title"/>
          </p:nvPr>
        </p:nvSpPr>
        <p:spPr>
          <a:xfrm>
            <a:off x="1756043" y="1286121"/>
            <a:ext cx="8679915" cy="3171375"/>
          </a:xfrm>
        </p:spPr>
        <p:txBody>
          <a:bodyPr vert="horz" lIns="228600" tIns="228600" rIns="228600" bIns="0" rtlCol="0" anchor="ctr">
            <a:normAutofit/>
          </a:bodyPr>
          <a:lstStyle/>
          <a:p>
            <a:pPr>
              <a:lnSpc>
                <a:spcPct val="80000"/>
              </a:lnSpc>
            </a:pPr>
            <a:endParaRPr lang="en-US" sz="6000" dirty="0">
              <a:solidFill>
                <a:schemeClr val="tx1"/>
              </a:solidFill>
            </a:endParaRPr>
          </a:p>
        </p:txBody>
      </p:sp>
      <p:sp>
        <p:nvSpPr>
          <p:cNvPr id="4" name="Slide Number Placeholder 3">
            <a:extLst>
              <a:ext uri="{FF2B5EF4-FFF2-40B4-BE49-F238E27FC236}">
                <a16:creationId xmlns:a16="http://schemas.microsoft.com/office/drawing/2014/main" id="{3FF71479-86D3-2243-83F7-120E667AD64B}"/>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36</a:t>
            </a:fld>
            <a:endParaRPr lang="en-US" kern="1200">
              <a:solidFill>
                <a:schemeClr val="tx1"/>
              </a:solidFill>
              <a:latin typeface="+mn-lt"/>
              <a:ea typeface="+mn-ea"/>
              <a:cs typeface="+mn-cs"/>
            </a:endParaRPr>
          </a:p>
        </p:txBody>
      </p:sp>
      <p:grpSp>
        <p:nvGrpSpPr>
          <p:cNvPr id="57" name="Group 56">
            <a:extLst>
              <a:ext uri="{FF2B5EF4-FFF2-40B4-BE49-F238E27FC236}">
                <a16:creationId xmlns:a16="http://schemas.microsoft.com/office/drawing/2014/main" id="{DC0D902F-AE2B-8A4A-BC40-791FEB109C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9" name="Freeform 5">
              <a:extLst>
                <a:ext uri="{FF2B5EF4-FFF2-40B4-BE49-F238E27FC236}">
                  <a16:creationId xmlns:a16="http://schemas.microsoft.com/office/drawing/2014/main" id="{BAE4D2C2-628F-3E41-A033-218EE2980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6">
              <a:extLst>
                <a:ext uri="{FF2B5EF4-FFF2-40B4-BE49-F238E27FC236}">
                  <a16:creationId xmlns:a16="http://schemas.microsoft.com/office/drawing/2014/main" id="{CFB0FF33-EFE5-D642-A54A-7B5E96865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7">
              <a:extLst>
                <a:ext uri="{FF2B5EF4-FFF2-40B4-BE49-F238E27FC236}">
                  <a16:creationId xmlns:a16="http://schemas.microsoft.com/office/drawing/2014/main" id="{6F3F6895-D3D3-6140-AB78-4660AFECF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8">
              <a:extLst>
                <a:ext uri="{FF2B5EF4-FFF2-40B4-BE49-F238E27FC236}">
                  <a16:creationId xmlns:a16="http://schemas.microsoft.com/office/drawing/2014/main" id="{8BE57556-BD63-354C-905D-91CE5B408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9">
              <a:extLst>
                <a:ext uri="{FF2B5EF4-FFF2-40B4-BE49-F238E27FC236}">
                  <a16:creationId xmlns:a16="http://schemas.microsoft.com/office/drawing/2014/main" id="{C7EBF0AF-EA60-9548-82F4-F6ADA7B15A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0">
              <a:extLst>
                <a:ext uri="{FF2B5EF4-FFF2-40B4-BE49-F238E27FC236}">
                  <a16:creationId xmlns:a16="http://schemas.microsoft.com/office/drawing/2014/main" id="{D96B081A-67AD-8448-A02C-A181BD020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1">
              <a:extLst>
                <a:ext uri="{FF2B5EF4-FFF2-40B4-BE49-F238E27FC236}">
                  <a16:creationId xmlns:a16="http://schemas.microsoft.com/office/drawing/2014/main" id="{A64DEB23-7A33-8A4C-A4E8-40F888C70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2">
              <a:extLst>
                <a:ext uri="{FF2B5EF4-FFF2-40B4-BE49-F238E27FC236}">
                  <a16:creationId xmlns:a16="http://schemas.microsoft.com/office/drawing/2014/main" id="{A24495EC-5E65-EA41-88E6-7D64491A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3">
              <a:extLst>
                <a:ext uri="{FF2B5EF4-FFF2-40B4-BE49-F238E27FC236}">
                  <a16:creationId xmlns:a16="http://schemas.microsoft.com/office/drawing/2014/main" id="{08098E91-1D74-3F41-9E8F-0C941245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8" name="Freeform 14">
              <a:extLst>
                <a:ext uri="{FF2B5EF4-FFF2-40B4-BE49-F238E27FC236}">
                  <a16:creationId xmlns:a16="http://schemas.microsoft.com/office/drawing/2014/main" id="{7332C3CE-2D3C-1448-A404-25E1683B2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9" name="Freeform 15">
              <a:extLst>
                <a:ext uri="{FF2B5EF4-FFF2-40B4-BE49-F238E27FC236}">
                  <a16:creationId xmlns:a16="http://schemas.microsoft.com/office/drawing/2014/main" id="{03511D09-434F-8E4D-88DB-5E607FF0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0" name="Freeform 16">
              <a:extLst>
                <a:ext uri="{FF2B5EF4-FFF2-40B4-BE49-F238E27FC236}">
                  <a16:creationId xmlns:a16="http://schemas.microsoft.com/office/drawing/2014/main" id="{51F393DE-80B4-B240-81CB-507196F6A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1" name="Freeform 17">
              <a:extLst>
                <a:ext uri="{FF2B5EF4-FFF2-40B4-BE49-F238E27FC236}">
                  <a16:creationId xmlns:a16="http://schemas.microsoft.com/office/drawing/2014/main" id="{E2C91253-C81E-5F4F-8AB3-E77FACADF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8">
              <a:extLst>
                <a:ext uri="{FF2B5EF4-FFF2-40B4-BE49-F238E27FC236}">
                  <a16:creationId xmlns:a16="http://schemas.microsoft.com/office/drawing/2014/main" id="{F7985A77-47F3-E341-818F-C5B9C7527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9">
              <a:extLst>
                <a:ext uri="{FF2B5EF4-FFF2-40B4-BE49-F238E27FC236}">
                  <a16:creationId xmlns:a16="http://schemas.microsoft.com/office/drawing/2014/main" id="{2B31D0C8-61C3-BB47-8D04-DA72A9FA7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20">
              <a:extLst>
                <a:ext uri="{FF2B5EF4-FFF2-40B4-BE49-F238E27FC236}">
                  <a16:creationId xmlns:a16="http://schemas.microsoft.com/office/drawing/2014/main" id="{2FEEA34D-CBD4-A640-8B6C-45EBAE660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966A95B8-6E49-B54E-93AF-511A994DB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2">
              <a:extLst>
                <a:ext uri="{FF2B5EF4-FFF2-40B4-BE49-F238E27FC236}">
                  <a16:creationId xmlns:a16="http://schemas.microsoft.com/office/drawing/2014/main" id="{08CB9BF6-A860-CE4F-83D3-121EE4B12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23">
              <a:extLst>
                <a:ext uri="{FF2B5EF4-FFF2-40B4-BE49-F238E27FC236}">
                  <a16:creationId xmlns:a16="http://schemas.microsoft.com/office/drawing/2014/main" id="{71F42C96-5125-0841-BD70-DDEEA5137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8" name="Group 77">
            <a:extLst>
              <a:ext uri="{FF2B5EF4-FFF2-40B4-BE49-F238E27FC236}">
                <a16:creationId xmlns:a16="http://schemas.microsoft.com/office/drawing/2014/main" id="{455184C8-980D-BC43-A9E3-70B0462067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79" name="Rectangle 78">
              <a:extLst>
                <a:ext uri="{FF2B5EF4-FFF2-40B4-BE49-F238E27FC236}">
                  <a16:creationId xmlns:a16="http://schemas.microsoft.com/office/drawing/2014/main" id="{BA8EAE91-366C-594F-A448-4D74FE279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Isosceles Triangle 31">
              <a:extLst>
                <a:ext uri="{FF2B5EF4-FFF2-40B4-BE49-F238E27FC236}">
                  <a16:creationId xmlns:a16="http://schemas.microsoft.com/office/drawing/2014/main" id="{3DB817E6-785C-D041-BF55-88364D82D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AFD26459-5F92-5B45-B6DF-D80C89383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82" name="Rectangle 81">
            <a:extLst>
              <a:ext uri="{FF2B5EF4-FFF2-40B4-BE49-F238E27FC236}">
                <a16:creationId xmlns:a16="http://schemas.microsoft.com/office/drawing/2014/main" id="{2B161BB2-0101-B24D-87F2-B16F2B754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FAEAA79C-FB3D-8C45-805F-4CD7C68C0B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4" name="Freeform 5">
              <a:extLst>
                <a:ext uri="{FF2B5EF4-FFF2-40B4-BE49-F238E27FC236}">
                  <a16:creationId xmlns:a16="http://schemas.microsoft.com/office/drawing/2014/main" id="{106EC1FD-6632-5245-B731-BD9A84F80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6">
              <a:extLst>
                <a:ext uri="{FF2B5EF4-FFF2-40B4-BE49-F238E27FC236}">
                  <a16:creationId xmlns:a16="http://schemas.microsoft.com/office/drawing/2014/main" id="{1DE3346F-56E6-D440-A01D-6976D8D10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7">
              <a:extLst>
                <a:ext uri="{FF2B5EF4-FFF2-40B4-BE49-F238E27FC236}">
                  <a16:creationId xmlns:a16="http://schemas.microsoft.com/office/drawing/2014/main" id="{74F5C142-C694-9540-88CB-16FD47F61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8">
              <a:extLst>
                <a:ext uri="{FF2B5EF4-FFF2-40B4-BE49-F238E27FC236}">
                  <a16:creationId xmlns:a16="http://schemas.microsoft.com/office/drawing/2014/main" id="{155BA3BB-C629-D748-916B-67C040E13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9">
              <a:extLst>
                <a:ext uri="{FF2B5EF4-FFF2-40B4-BE49-F238E27FC236}">
                  <a16:creationId xmlns:a16="http://schemas.microsoft.com/office/drawing/2014/main" id="{055A9D03-67E6-8749-BDB2-D2CE2C912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0">
              <a:extLst>
                <a:ext uri="{FF2B5EF4-FFF2-40B4-BE49-F238E27FC236}">
                  <a16:creationId xmlns:a16="http://schemas.microsoft.com/office/drawing/2014/main" id="{2F991104-791D-664F-A906-AD246BBFD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1">
              <a:extLst>
                <a:ext uri="{FF2B5EF4-FFF2-40B4-BE49-F238E27FC236}">
                  <a16:creationId xmlns:a16="http://schemas.microsoft.com/office/drawing/2014/main" id="{DE4DEFCD-157E-764D-B9C6-FF2378E7E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2">
              <a:extLst>
                <a:ext uri="{FF2B5EF4-FFF2-40B4-BE49-F238E27FC236}">
                  <a16:creationId xmlns:a16="http://schemas.microsoft.com/office/drawing/2014/main" id="{14EE0866-BBBE-F04D-A721-0C566B415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3">
              <a:extLst>
                <a:ext uri="{FF2B5EF4-FFF2-40B4-BE49-F238E27FC236}">
                  <a16:creationId xmlns:a16="http://schemas.microsoft.com/office/drawing/2014/main" id="{1E88C2EE-3EC7-D14F-A34E-78642368C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14">
              <a:extLst>
                <a:ext uri="{FF2B5EF4-FFF2-40B4-BE49-F238E27FC236}">
                  <a16:creationId xmlns:a16="http://schemas.microsoft.com/office/drawing/2014/main" id="{FEEC476A-144D-6240-95CF-D1EBDDC95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15">
              <a:extLst>
                <a:ext uri="{FF2B5EF4-FFF2-40B4-BE49-F238E27FC236}">
                  <a16:creationId xmlns:a16="http://schemas.microsoft.com/office/drawing/2014/main" id="{9A4D7F30-482E-9746-B0A4-906E47E2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5" name="Freeform 16">
              <a:extLst>
                <a:ext uri="{FF2B5EF4-FFF2-40B4-BE49-F238E27FC236}">
                  <a16:creationId xmlns:a16="http://schemas.microsoft.com/office/drawing/2014/main" id="{A106D0C3-B62F-1244-BB67-954904972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6" name="Freeform 17">
              <a:extLst>
                <a:ext uri="{FF2B5EF4-FFF2-40B4-BE49-F238E27FC236}">
                  <a16:creationId xmlns:a16="http://schemas.microsoft.com/office/drawing/2014/main" id="{81398A95-67F4-AA40-AC2E-78CA33EEE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8">
              <a:extLst>
                <a:ext uri="{FF2B5EF4-FFF2-40B4-BE49-F238E27FC236}">
                  <a16:creationId xmlns:a16="http://schemas.microsoft.com/office/drawing/2014/main" id="{E12BAEA6-CBAF-3648-81A8-A856C4E9C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9">
              <a:extLst>
                <a:ext uri="{FF2B5EF4-FFF2-40B4-BE49-F238E27FC236}">
                  <a16:creationId xmlns:a16="http://schemas.microsoft.com/office/drawing/2014/main" id="{7FD54EC1-7014-C84F-B3D7-760127459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0">
              <a:extLst>
                <a:ext uri="{FF2B5EF4-FFF2-40B4-BE49-F238E27FC236}">
                  <a16:creationId xmlns:a16="http://schemas.microsoft.com/office/drawing/2014/main" id="{F21B9B8A-3D26-4D4B-82F0-BCE116A56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1">
              <a:extLst>
                <a:ext uri="{FF2B5EF4-FFF2-40B4-BE49-F238E27FC236}">
                  <a16:creationId xmlns:a16="http://schemas.microsoft.com/office/drawing/2014/main" id="{7E7463B2-E4A1-B94A-BB5C-8D69E0AD4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2">
              <a:extLst>
                <a:ext uri="{FF2B5EF4-FFF2-40B4-BE49-F238E27FC236}">
                  <a16:creationId xmlns:a16="http://schemas.microsoft.com/office/drawing/2014/main" id="{1D7756BA-1263-8A42-B76E-203A7B7E5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2" name="Freeform 23">
              <a:extLst>
                <a:ext uri="{FF2B5EF4-FFF2-40B4-BE49-F238E27FC236}">
                  <a16:creationId xmlns:a16="http://schemas.microsoft.com/office/drawing/2014/main" id="{6BA12B78-55F9-0740-B8B7-B34C5B480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3" name="Freeform: Shape 57">
            <a:extLst>
              <a:ext uri="{FF2B5EF4-FFF2-40B4-BE49-F238E27FC236}">
                <a16:creationId xmlns:a16="http://schemas.microsoft.com/office/drawing/2014/main" id="{D5E1626F-4C07-514D-93CD-94BBC7429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04" name="Slide Number Placeholder 3">
            <a:extLst>
              <a:ext uri="{FF2B5EF4-FFF2-40B4-BE49-F238E27FC236}">
                <a16:creationId xmlns:a16="http://schemas.microsoft.com/office/drawing/2014/main" id="{D8A3B5B2-EECA-314C-9706-BD0172B743BB}"/>
              </a:ext>
            </a:extLst>
          </p:cNvPr>
          <p:cNvSpPr txBox="1">
            <a:spLocks/>
          </p:cNvSpPr>
          <p:nvPr/>
        </p:nvSpPr>
        <p:spPr>
          <a:xfrm>
            <a:off x="10469880" y="320040"/>
            <a:ext cx="914400" cy="320040"/>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D57F1E4F-1CFF-5643-939E-217C01CDF565}" type="slidenum">
              <a:rPr lang="en-US" smtClean="0">
                <a:solidFill>
                  <a:schemeClr val="tx1"/>
                </a:solidFill>
              </a:rPr>
              <a:pPr>
                <a:spcAft>
                  <a:spcPts val="600"/>
                </a:spcAft>
              </a:pPr>
              <a:t>36</a:t>
            </a:fld>
            <a:endParaRPr lang="en-US">
              <a:solidFill>
                <a:schemeClr val="tx1"/>
              </a:solidFill>
            </a:endParaRPr>
          </a:p>
        </p:txBody>
      </p:sp>
      <p:grpSp>
        <p:nvGrpSpPr>
          <p:cNvPr id="105" name="Group 104">
            <a:extLst>
              <a:ext uri="{FF2B5EF4-FFF2-40B4-BE49-F238E27FC236}">
                <a16:creationId xmlns:a16="http://schemas.microsoft.com/office/drawing/2014/main" id="{216AF6C6-DCEA-0D48-8543-92D69C08FD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6" name="Freeform 5">
              <a:extLst>
                <a:ext uri="{FF2B5EF4-FFF2-40B4-BE49-F238E27FC236}">
                  <a16:creationId xmlns:a16="http://schemas.microsoft.com/office/drawing/2014/main" id="{5F8601AA-67C8-5249-B942-D32C75DEA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6">
              <a:extLst>
                <a:ext uri="{FF2B5EF4-FFF2-40B4-BE49-F238E27FC236}">
                  <a16:creationId xmlns:a16="http://schemas.microsoft.com/office/drawing/2014/main" id="{AD227695-CBFC-8544-BD76-F080227B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7">
              <a:extLst>
                <a:ext uri="{FF2B5EF4-FFF2-40B4-BE49-F238E27FC236}">
                  <a16:creationId xmlns:a16="http://schemas.microsoft.com/office/drawing/2014/main" id="{035B0A1D-E053-8B42-84AE-783EF29E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9" name="Freeform 8">
              <a:extLst>
                <a:ext uri="{FF2B5EF4-FFF2-40B4-BE49-F238E27FC236}">
                  <a16:creationId xmlns:a16="http://schemas.microsoft.com/office/drawing/2014/main" id="{F8CB9DD7-A04E-9047-952A-2D498C1A79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9">
              <a:extLst>
                <a:ext uri="{FF2B5EF4-FFF2-40B4-BE49-F238E27FC236}">
                  <a16:creationId xmlns:a16="http://schemas.microsoft.com/office/drawing/2014/main" id="{F9D460D6-B0D1-264A-B69C-2D78DC266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0">
              <a:extLst>
                <a:ext uri="{FF2B5EF4-FFF2-40B4-BE49-F238E27FC236}">
                  <a16:creationId xmlns:a16="http://schemas.microsoft.com/office/drawing/2014/main" id="{6B106F7D-C4FF-4A49-BA35-25494BEB2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11">
              <a:extLst>
                <a:ext uri="{FF2B5EF4-FFF2-40B4-BE49-F238E27FC236}">
                  <a16:creationId xmlns:a16="http://schemas.microsoft.com/office/drawing/2014/main" id="{C8A3C1EC-344B-D34E-A2B9-D98C50EFC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12">
              <a:extLst>
                <a:ext uri="{FF2B5EF4-FFF2-40B4-BE49-F238E27FC236}">
                  <a16:creationId xmlns:a16="http://schemas.microsoft.com/office/drawing/2014/main" id="{B7DC6CF3-0E92-6A40-82D8-0DD1F8BB0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3">
              <a:extLst>
                <a:ext uri="{FF2B5EF4-FFF2-40B4-BE49-F238E27FC236}">
                  <a16:creationId xmlns:a16="http://schemas.microsoft.com/office/drawing/2014/main" id="{DC3B4F0D-7843-334E-A921-E91C1FE05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14">
              <a:extLst>
                <a:ext uri="{FF2B5EF4-FFF2-40B4-BE49-F238E27FC236}">
                  <a16:creationId xmlns:a16="http://schemas.microsoft.com/office/drawing/2014/main" id="{EE8126AA-1156-B440-9E22-D62455564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6" name="Freeform 15">
              <a:extLst>
                <a:ext uri="{FF2B5EF4-FFF2-40B4-BE49-F238E27FC236}">
                  <a16:creationId xmlns:a16="http://schemas.microsoft.com/office/drawing/2014/main" id="{78F51173-C253-BD44-9D6B-3E23D6159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7" name="Freeform 16">
              <a:extLst>
                <a:ext uri="{FF2B5EF4-FFF2-40B4-BE49-F238E27FC236}">
                  <a16:creationId xmlns:a16="http://schemas.microsoft.com/office/drawing/2014/main" id="{EC206F83-30BF-C749-8769-E894A3AD6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8" name="Freeform 17">
              <a:extLst>
                <a:ext uri="{FF2B5EF4-FFF2-40B4-BE49-F238E27FC236}">
                  <a16:creationId xmlns:a16="http://schemas.microsoft.com/office/drawing/2014/main" id="{EAC41FD6-67C5-624A-910B-1670A35B1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18">
              <a:extLst>
                <a:ext uri="{FF2B5EF4-FFF2-40B4-BE49-F238E27FC236}">
                  <a16:creationId xmlns:a16="http://schemas.microsoft.com/office/drawing/2014/main" id="{0B623C44-ADFD-224C-BDB0-079E944C0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19">
              <a:extLst>
                <a:ext uri="{FF2B5EF4-FFF2-40B4-BE49-F238E27FC236}">
                  <a16:creationId xmlns:a16="http://schemas.microsoft.com/office/drawing/2014/main" id="{689A458C-48CB-8C4A-96C5-7B6ED3674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20">
              <a:extLst>
                <a:ext uri="{FF2B5EF4-FFF2-40B4-BE49-F238E27FC236}">
                  <a16:creationId xmlns:a16="http://schemas.microsoft.com/office/drawing/2014/main" id="{AEE7A076-C98D-FE44-879A-DF22725A1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21">
              <a:extLst>
                <a:ext uri="{FF2B5EF4-FFF2-40B4-BE49-F238E27FC236}">
                  <a16:creationId xmlns:a16="http://schemas.microsoft.com/office/drawing/2014/main" id="{906A8B94-3F10-2949-B701-92622C8CD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22">
              <a:extLst>
                <a:ext uri="{FF2B5EF4-FFF2-40B4-BE49-F238E27FC236}">
                  <a16:creationId xmlns:a16="http://schemas.microsoft.com/office/drawing/2014/main" id="{5DAC9373-4016-2846-9DAA-F1650B1940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4" name="Freeform 23">
              <a:extLst>
                <a:ext uri="{FF2B5EF4-FFF2-40B4-BE49-F238E27FC236}">
                  <a16:creationId xmlns:a16="http://schemas.microsoft.com/office/drawing/2014/main" id="{EF8A4ECE-8426-3247-A77B-7E8A772E0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25" name="Group 124">
            <a:extLst>
              <a:ext uri="{FF2B5EF4-FFF2-40B4-BE49-F238E27FC236}">
                <a16:creationId xmlns:a16="http://schemas.microsoft.com/office/drawing/2014/main" id="{593FDF90-95D5-7E4D-BB1F-A5C06F0AE9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26" name="Rectangle 125">
              <a:extLst>
                <a:ext uri="{FF2B5EF4-FFF2-40B4-BE49-F238E27FC236}">
                  <a16:creationId xmlns:a16="http://schemas.microsoft.com/office/drawing/2014/main" id="{FCAF2F65-BA7A-5449-810D-08CA9A66F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Isosceles Triangle 31">
              <a:extLst>
                <a:ext uri="{FF2B5EF4-FFF2-40B4-BE49-F238E27FC236}">
                  <a16:creationId xmlns:a16="http://schemas.microsoft.com/office/drawing/2014/main" id="{2191E659-0176-8943-9E59-C34893CA3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8" name="Rectangle 127">
              <a:extLst>
                <a:ext uri="{FF2B5EF4-FFF2-40B4-BE49-F238E27FC236}">
                  <a16:creationId xmlns:a16="http://schemas.microsoft.com/office/drawing/2014/main" id="{D3C41095-3D80-5A45-947F-232D7467B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29" name="Rectangle 128">
            <a:extLst>
              <a:ext uri="{FF2B5EF4-FFF2-40B4-BE49-F238E27FC236}">
                <a16:creationId xmlns:a16="http://schemas.microsoft.com/office/drawing/2014/main" id="{184117F6-1C46-2A4A-9A5D-DECEAD061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AA6CCD72-DE3E-3D44-8B13-8FBBD15A9B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1" name="Freeform 5">
              <a:extLst>
                <a:ext uri="{FF2B5EF4-FFF2-40B4-BE49-F238E27FC236}">
                  <a16:creationId xmlns:a16="http://schemas.microsoft.com/office/drawing/2014/main" id="{E31061BC-879D-D740-B74A-C858DB2DA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2" name="Freeform 6">
              <a:extLst>
                <a:ext uri="{FF2B5EF4-FFF2-40B4-BE49-F238E27FC236}">
                  <a16:creationId xmlns:a16="http://schemas.microsoft.com/office/drawing/2014/main" id="{1F31C91B-F015-4141-BB65-B574B8217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7">
              <a:extLst>
                <a:ext uri="{FF2B5EF4-FFF2-40B4-BE49-F238E27FC236}">
                  <a16:creationId xmlns:a16="http://schemas.microsoft.com/office/drawing/2014/main" id="{51507BC9-8BC6-2B48-B1E6-65AA1F340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4" name="Freeform 8">
              <a:extLst>
                <a:ext uri="{FF2B5EF4-FFF2-40B4-BE49-F238E27FC236}">
                  <a16:creationId xmlns:a16="http://schemas.microsoft.com/office/drawing/2014/main" id="{3CB47D3B-7327-1546-92D9-65163D507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9">
              <a:extLst>
                <a:ext uri="{FF2B5EF4-FFF2-40B4-BE49-F238E27FC236}">
                  <a16:creationId xmlns:a16="http://schemas.microsoft.com/office/drawing/2014/main" id="{112329BE-D83E-7E44-A022-28FBA91A7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0">
              <a:extLst>
                <a:ext uri="{FF2B5EF4-FFF2-40B4-BE49-F238E27FC236}">
                  <a16:creationId xmlns:a16="http://schemas.microsoft.com/office/drawing/2014/main" id="{15D448E8-9D16-B84C-AE75-7CA99A39D1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1">
              <a:extLst>
                <a:ext uri="{FF2B5EF4-FFF2-40B4-BE49-F238E27FC236}">
                  <a16:creationId xmlns:a16="http://schemas.microsoft.com/office/drawing/2014/main" id="{F2745B10-86E2-574A-96C7-49E9B560B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12">
              <a:extLst>
                <a:ext uri="{FF2B5EF4-FFF2-40B4-BE49-F238E27FC236}">
                  <a16:creationId xmlns:a16="http://schemas.microsoft.com/office/drawing/2014/main" id="{B38D6849-F01A-BA49-9D40-EED1D5E4C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3">
              <a:extLst>
                <a:ext uri="{FF2B5EF4-FFF2-40B4-BE49-F238E27FC236}">
                  <a16:creationId xmlns:a16="http://schemas.microsoft.com/office/drawing/2014/main" id="{1FA013BB-A98B-F140-A3EE-04AD15860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0" name="Freeform 14">
              <a:extLst>
                <a:ext uri="{FF2B5EF4-FFF2-40B4-BE49-F238E27FC236}">
                  <a16:creationId xmlns:a16="http://schemas.microsoft.com/office/drawing/2014/main" id="{6CDC1894-E167-EE40-BA4A-F09EEE80E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15">
              <a:extLst>
                <a:ext uri="{FF2B5EF4-FFF2-40B4-BE49-F238E27FC236}">
                  <a16:creationId xmlns:a16="http://schemas.microsoft.com/office/drawing/2014/main" id="{E37D5BA0-B13A-AA43-BA92-D55FCD67E6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2" name="Freeform 16">
              <a:extLst>
                <a:ext uri="{FF2B5EF4-FFF2-40B4-BE49-F238E27FC236}">
                  <a16:creationId xmlns:a16="http://schemas.microsoft.com/office/drawing/2014/main" id="{CFB7436F-4AEF-A84F-BAFF-F4A2DA982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3" name="Freeform 17">
              <a:extLst>
                <a:ext uri="{FF2B5EF4-FFF2-40B4-BE49-F238E27FC236}">
                  <a16:creationId xmlns:a16="http://schemas.microsoft.com/office/drawing/2014/main" id="{FADC7DC2-2B6A-C842-8295-03C138938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8">
              <a:extLst>
                <a:ext uri="{FF2B5EF4-FFF2-40B4-BE49-F238E27FC236}">
                  <a16:creationId xmlns:a16="http://schemas.microsoft.com/office/drawing/2014/main" id="{716D3999-6595-0E47-AC8C-C42D6EC6F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9">
              <a:extLst>
                <a:ext uri="{FF2B5EF4-FFF2-40B4-BE49-F238E27FC236}">
                  <a16:creationId xmlns:a16="http://schemas.microsoft.com/office/drawing/2014/main" id="{E6246E6B-AE6A-7242-9E01-BF0DCB44B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0">
              <a:extLst>
                <a:ext uri="{FF2B5EF4-FFF2-40B4-BE49-F238E27FC236}">
                  <a16:creationId xmlns:a16="http://schemas.microsoft.com/office/drawing/2014/main" id="{3162ABA7-F1E8-AA49-87D5-C08B5843C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21">
              <a:extLst>
                <a:ext uri="{FF2B5EF4-FFF2-40B4-BE49-F238E27FC236}">
                  <a16:creationId xmlns:a16="http://schemas.microsoft.com/office/drawing/2014/main" id="{9AD24489-E808-F44C-840A-76854134B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8" name="Freeform 22">
              <a:extLst>
                <a:ext uri="{FF2B5EF4-FFF2-40B4-BE49-F238E27FC236}">
                  <a16:creationId xmlns:a16="http://schemas.microsoft.com/office/drawing/2014/main" id="{75C0487A-DED2-0D4E-8CFA-74891258F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9" name="Freeform 23">
              <a:extLst>
                <a:ext uri="{FF2B5EF4-FFF2-40B4-BE49-F238E27FC236}">
                  <a16:creationId xmlns:a16="http://schemas.microsoft.com/office/drawing/2014/main" id="{02807D69-072A-A44B-93EF-8954A7CFE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50" name="Freeform: Shape 57">
            <a:extLst>
              <a:ext uri="{FF2B5EF4-FFF2-40B4-BE49-F238E27FC236}">
                <a16:creationId xmlns:a16="http://schemas.microsoft.com/office/drawing/2014/main" id="{C8F3FEA9-9400-AA4C-A97F-3DD4E89F6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51" name="Slide Number Placeholder 3">
            <a:extLst>
              <a:ext uri="{FF2B5EF4-FFF2-40B4-BE49-F238E27FC236}">
                <a16:creationId xmlns:a16="http://schemas.microsoft.com/office/drawing/2014/main" id="{37BD9B70-440D-A640-B013-4DC915EAEB4C}"/>
              </a:ext>
            </a:extLst>
          </p:cNvPr>
          <p:cNvSpPr txBox="1">
            <a:spLocks/>
          </p:cNvSpPr>
          <p:nvPr/>
        </p:nvSpPr>
        <p:spPr>
          <a:xfrm>
            <a:off x="10469880" y="320040"/>
            <a:ext cx="914400" cy="320040"/>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D57F1E4F-1CFF-5643-939E-217C01CDF565}" type="slidenum">
              <a:rPr lang="en-US" smtClean="0">
                <a:solidFill>
                  <a:schemeClr val="tx1"/>
                </a:solidFill>
              </a:rPr>
              <a:pPr>
                <a:spcAft>
                  <a:spcPts val="600"/>
                </a:spcAft>
              </a:pPr>
              <a:t>36</a:t>
            </a:fld>
            <a:endParaRPr lang="en-US">
              <a:solidFill>
                <a:schemeClr val="tx1"/>
              </a:solidFill>
            </a:endParaRPr>
          </a:p>
        </p:txBody>
      </p:sp>
      <p:grpSp>
        <p:nvGrpSpPr>
          <p:cNvPr id="152" name="Group 151">
            <a:extLst>
              <a:ext uri="{FF2B5EF4-FFF2-40B4-BE49-F238E27FC236}">
                <a16:creationId xmlns:a16="http://schemas.microsoft.com/office/drawing/2014/main" id="{4439F41D-5102-E144-AAF3-8B489682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3" name="Freeform 5">
              <a:extLst>
                <a:ext uri="{FF2B5EF4-FFF2-40B4-BE49-F238E27FC236}">
                  <a16:creationId xmlns:a16="http://schemas.microsoft.com/office/drawing/2014/main" id="{1EC6AC96-B9EB-CD48-918C-078B9FE5F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6">
              <a:extLst>
                <a:ext uri="{FF2B5EF4-FFF2-40B4-BE49-F238E27FC236}">
                  <a16:creationId xmlns:a16="http://schemas.microsoft.com/office/drawing/2014/main" id="{A4295455-F50C-CC49-88FC-EDDBEA542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7">
              <a:extLst>
                <a:ext uri="{FF2B5EF4-FFF2-40B4-BE49-F238E27FC236}">
                  <a16:creationId xmlns:a16="http://schemas.microsoft.com/office/drawing/2014/main" id="{4A5603D9-5129-0E47-921F-456B272CE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8">
              <a:extLst>
                <a:ext uri="{FF2B5EF4-FFF2-40B4-BE49-F238E27FC236}">
                  <a16:creationId xmlns:a16="http://schemas.microsoft.com/office/drawing/2014/main" id="{4079B55A-3081-CE43-BCC9-721A4C5F0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7" name="Freeform 9">
              <a:extLst>
                <a:ext uri="{FF2B5EF4-FFF2-40B4-BE49-F238E27FC236}">
                  <a16:creationId xmlns:a16="http://schemas.microsoft.com/office/drawing/2014/main" id="{0B011852-6166-BF47-A331-C0F242E01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10">
              <a:extLst>
                <a:ext uri="{FF2B5EF4-FFF2-40B4-BE49-F238E27FC236}">
                  <a16:creationId xmlns:a16="http://schemas.microsoft.com/office/drawing/2014/main" id="{24041174-1A15-564A-828A-D8B845053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1">
              <a:extLst>
                <a:ext uri="{FF2B5EF4-FFF2-40B4-BE49-F238E27FC236}">
                  <a16:creationId xmlns:a16="http://schemas.microsoft.com/office/drawing/2014/main" id="{348B2B1E-41B7-8746-8C21-D41AD8FCBC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0" name="Freeform 12">
              <a:extLst>
                <a:ext uri="{FF2B5EF4-FFF2-40B4-BE49-F238E27FC236}">
                  <a16:creationId xmlns:a16="http://schemas.microsoft.com/office/drawing/2014/main" id="{882997F9-A5E5-7047-8FEF-9A63043FD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1" name="Freeform 13">
              <a:extLst>
                <a:ext uri="{FF2B5EF4-FFF2-40B4-BE49-F238E27FC236}">
                  <a16:creationId xmlns:a16="http://schemas.microsoft.com/office/drawing/2014/main" id="{F024545A-65F4-A041-965B-8439AAAB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2" name="Freeform 14">
              <a:extLst>
                <a:ext uri="{FF2B5EF4-FFF2-40B4-BE49-F238E27FC236}">
                  <a16:creationId xmlns:a16="http://schemas.microsoft.com/office/drawing/2014/main" id="{F0D2C5CA-389F-9048-B585-E00E98C1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3" name="Freeform 15">
              <a:extLst>
                <a:ext uri="{FF2B5EF4-FFF2-40B4-BE49-F238E27FC236}">
                  <a16:creationId xmlns:a16="http://schemas.microsoft.com/office/drawing/2014/main" id="{1649C655-61F1-4A4B-B0C6-5475D43B2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4" name="Freeform 16">
              <a:extLst>
                <a:ext uri="{FF2B5EF4-FFF2-40B4-BE49-F238E27FC236}">
                  <a16:creationId xmlns:a16="http://schemas.microsoft.com/office/drawing/2014/main" id="{A4708E10-B95E-7B43-8D33-1398E5233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5" name="Freeform 17">
              <a:extLst>
                <a:ext uri="{FF2B5EF4-FFF2-40B4-BE49-F238E27FC236}">
                  <a16:creationId xmlns:a16="http://schemas.microsoft.com/office/drawing/2014/main" id="{3F2040E3-F79B-284F-AD5C-18E09028C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6" name="Freeform 18">
              <a:extLst>
                <a:ext uri="{FF2B5EF4-FFF2-40B4-BE49-F238E27FC236}">
                  <a16:creationId xmlns:a16="http://schemas.microsoft.com/office/drawing/2014/main" id="{A4C30DD8-55D8-0E4D-BCD3-310A11076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19">
              <a:extLst>
                <a:ext uri="{FF2B5EF4-FFF2-40B4-BE49-F238E27FC236}">
                  <a16:creationId xmlns:a16="http://schemas.microsoft.com/office/drawing/2014/main" id="{65C4A410-0395-9749-B6C0-7CEC3CF7B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20">
              <a:extLst>
                <a:ext uri="{FF2B5EF4-FFF2-40B4-BE49-F238E27FC236}">
                  <a16:creationId xmlns:a16="http://schemas.microsoft.com/office/drawing/2014/main" id="{172ED509-2912-8E4C-B38E-68629AD49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21">
              <a:extLst>
                <a:ext uri="{FF2B5EF4-FFF2-40B4-BE49-F238E27FC236}">
                  <a16:creationId xmlns:a16="http://schemas.microsoft.com/office/drawing/2014/main" id="{AC5E4B8B-DD7D-D747-B0CB-FA824F1C5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22">
              <a:extLst>
                <a:ext uri="{FF2B5EF4-FFF2-40B4-BE49-F238E27FC236}">
                  <a16:creationId xmlns:a16="http://schemas.microsoft.com/office/drawing/2014/main" id="{0F8F9812-FA2F-3C49-816B-2AE86E994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1" name="Freeform 23">
              <a:extLst>
                <a:ext uri="{FF2B5EF4-FFF2-40B4-BE49-F238E27FC236}">
                  <a16:creationId xmlns:a16="http://schemas.microsoft.com/office/drawing/2014/main" id="{4968867E-6D59-EF4E-AA84-DD9441A72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72" name="Group 171">
            <a:extLst>
              <a:ext uri="{FF2B5EF4-FFF2-40B4-BE49-F238E27FC236}">
                <a16:creationId xmlns:a16="http://schemas.microsoft.com/office/drawing/2014/main" id="{858B9E2A-0A36-D341-83D8-C57D98CCAF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73" name="Rectangle 172">
              <a:extLst>
                <a:ext uri="{FF2B5EF4-FFF2-40B4-BE49-F238E27FC236}">
                  <a16:creationId xmlns:a16="http://schemas.microsoft.com/office/drawing/2014/main" id="{E9E2094F-1917-3346-A0BA-9E3E9BAC9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 name="Isosceles Triangle 31">
              <a:extLst>
                <a:ext uri="{FF2B5EF4-FFF2-40B4-BE49-F238E27FC236}">
                  <a16:creationId xmlns:a16="http://schemas.microsoft.com/office/drawing/2014/main" id="{97DD6176-D6CE-0043-B494-A993D74A9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 name="Rectangle 174">
              <a:extLst>
                <a:ext uri="{FF2B5EF4-FFF2-40B4-BE49-F238E27FC236}">
                  <a16:creationId xmlns:a16="http://schemas.microsoft.com/office/drawing/2014/main" id="{8818CBAE-6B46-7C49-AD19-D61ABF36E4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76" name="Rectangle 175">
            <a:extLst>
              <a:ext uri="{FF2B5EF4-FFF2-40B4-BE49-F238E27FC236}">
                <a16:creationId xmlns:a16="http://schemas.microsoft.com/office/drawing/2014/main" id="{FD15F8B1-E093-BD45-A0CF-11C98BE95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73D5DE3A-6910-AD49-A0EC-3E3A7E36C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8" name="Freeform 5">
              <a:extLst>
                <a:ext uri="{FF2B5EF4-FFF2-40B4-BE49-F238E27FC236}">
                  <a16:creationId xmlns:a16="http://schemas.microsoft.com/office/drawing/2014/main" id="{860D61A0-C4E3-394D-88F1-C7A718038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9" name="Freeform 6">
              <a:extLst>
                <a:ext uri="{FF2B5EF4-FFF2-40B4-BE49-F238E27FC236}">
                  <a16:creationId xmlns:a16="http://schemas.microsoft.com/office/drawing/2014/main" id="{0C4ED7B7-84A3-E74B-9A0E-89F06B905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0" name="Freeform 7">
              <a:extLst>
                <a:ext uri="{FF2B5EF4-FFF2-40B4-BE49-F238E27FC236}">
                  <a16:creationId xmlns:a16="http://schemas.microsoft.com/office/drawing/2014/main" id="{66A1F130-70FE-5844-AC24-7CADA1770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1" name="Freeform 8">
              <a:extLst>
                <a:ext uri="{FF2B5EF4-FFF2-40B4-BE49-F238E27FC236}">
                  <a16:creationId xmlns:a16="http://schemas.microsoft.com/office/drawing/2014/main" id="{43EDFCCE-772C-F947-A568-7111DB233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9">
              <a:extLst>
                <a:ext uri="{FF2B5EF4-FFF2-40B4-BE49-F238E27FC236}">
                  <a16:creationId xmlns:a16="http://schemas.microsoft.com/office/drawing/2014/main" id="{29CE3420-E96A-5A40-88CC-CB184C1D5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0">
              <a:extLst>
                <a:ext uri="{FF2B5EF4-FFF2-40B4-BE49-F238E27FC236}">
                  <a16:creationId xmlns:a16="http://schemas.microsoft.com/office/drawing/2014/main" id="{B4363379-50DD-0B44-8D2D-8862FE7FF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11">
              <a:extLst>
                <a:ext uri="{FF2B5EF4-FFF2-40B4-BE49-F238E27FC236}">
                  <a16:creationId xmlns:a16="http://schemas.microsoft.com/office/drawing/2014/main" id="{DB0B52FC-F63C-C944-8275-D479449FF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12">
              <a:extLst>
                <a:ext uri="{FF2B5EF4-FFF2-40B4-BE49-F238E27FC236}">
                  <a16:creationId xmlns:a16="http://schemas.microsoft.com/office/drawing/2014/main" id="{82B3891A-E01F-AD42-BA2B-68B389B4D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13">
              <a:extLst>
                <a:ext uri="{FF2B5EF4-FFF2-40B4-BE49-F238E27FC236}">
                  <a16:creationId xmlns:a16="http://schemas.microsoft.com/office/drawing/2014/main" id="{7E0C71A4-5007-8A46-9C69-32EDC050F3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14">
              <a:extLst>
                <a:ext uri="{FF2B5EF4-FFF2-40B4-BE49-F238E27FC236}">
                  <a16:creationId xmlns:a16="http://schemas.microsoft.com/office/drawing/2014/main" id="{F159B4B3-4467-6841-B68F-1180DFF47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8" name="Freeform 15">
              <a:extLst>
                <a:ext uri="{FF2B5EF4-FFF2-40B4-BE49-F238E27FC236}">
                  <a16:creationId xmlns:a16="http://schemas.microsoft.com/office/drawing/2014/main" id="{49C4DBD2-BB50-CD47-A9C4-73B95EDDB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9" name="Freeform 16">
              <a:extLst>
                <a:ext uri="{FF2B5EF4-FFF2-40B4-BE49-F238E27FC236}">
                  <a16:creationId xmlns:a16="http://schemas.microsoft.com/office/drawing/2014/main" id="{642DDF2A-9FF5-A444-8124-A39AA921B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0" name="Freeform 17">
              <a:extLst>
                <a:ext uri="{FF2B5EF4-FFF2-40B4-BE49-F238E27FC236}">
                  <a16:creationId xmlns:a16="http://schemas.microsoft.com/office/drawing/2014/main" id="{2E02F285-2558-3F4C-8BB7-5FEBEF16E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1" name="Freeform 18">
              <a:extLst>
                <a:ext uri="{FF2B5EF4-FFF2-40B4-BE49-F238E27FC236}">
                  <a16:creationId xmlns:a16="http://schemas.microsoft.com/office/drawing/2014/main" id="{E6C5174D-F249-D144-BFFE-4D5450594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2" name="Freeform 19">
              <a:extLst>
                <a:ext uri="{FF2B5EF4-FFF2-40B4-BE49-F238E27FC236}">
                  <a16:creationId xmlns:a16="http://schemas.microsoft.com/office/drawing/2014/main" id="{721B6576-C3B9-C648-97B7-3C058032B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3" name="Freeform 20">
              <a:extLst>
                <a:ext uri="{FF2B5EF4-FFF2-40B4-BE49-F238E27FC236}">
                  <a16:creationId xmlns:a16="http://schemas.microsoft.com/office/drawing/2014/main" id="{1ED055E5-9325-F64B-AFAB-31E5C304D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4" name="Freeform 21">
              <a:extLst>
                <a:ext uri="{FF2B5EF4-FFF2-40B4-BE49-F238E27FC236}">
                  <a16:creationId xmlns:a16="http://schemas.microsoft.com/office/drawing/2014/main" id="{4575DDD5-22C5-964D-9BD3-067D62EA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22">
              <a:extLst>
                <a:ext uri="{FF2B5EF4-FFF2-40B4-BE49-F238E27FC236}">
                  <a16:creationId xmlns:a16="http://schemas.microsoft.com/office/drawing/2014/main" id="{E7404193-FB80-7148-B549-97D25E878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6" name="Freeform 23">
              <a:extLst>
                <a:ext uri="{FF2B5EF4-FFF2-40B4-BE49-F238E27FC236}">
                  <a16:creationId xmlns:a16="http://schemas.microsoft.com/office/drawing/2014/main" id="{F6D3B991-6133-CE47-A35A-EE7EC54E4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97" name="Freeform: Shape 57">
            <a:extLst>
              <a:ext uri="{FF2B5EF4-FFF2-40B4-BE49-F238E27FC236}">
                <a16:creationId xmlns:a16="http://schemas.microsoft.com/office/drawing/2014/main" id="{472E01EF-CCC5-D94B-AB7C-AA4587C34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98" name="Slide Number Placeholder 3">
            <a:extLst>
              <a:ext uri="{FF2B5EF4-FFF2-40B4-BE49-F238E27FC236}">
                <a16:creationId xmlns:a16="http://schemas.microsoft.com/office/drawing/2014/main" id="{088417A9-781E-5841-82D9-6DF7E19D8565}"/>
              </a:ext>
            </a:extLst>
          </p:cNvPr>
          <p:cNvSpPr txBox="1">
            <a:spLocks/>
          </p:cNvSpPr>
          <p:nvPr/>
        </p:nvSpPr>
        <p:spPr>
          <a:xfrm>
            <a:off x="10469880" y="320040"/>
            <a:ext cx="914400" cy="320040"/>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D57F1E4F-1CFF-5643-939E-217C01CDF565}" type="slidenum">
              <a:rPr lang="en-US" smtClean="0">
                <a:solidFill>
                  <a:schemeClr val="tx1"/>
                </a:solidFill>
              </a:rPr>
              <a:pPr>
                <a:spcAft>
                  <a:spcPts val="600"/>
                </a:spcAft>
              </a:pPr>
              <a:t>36</a:t>
            </a:fld>
            <a:endParaRPr lang="en-US">
              <a:solidFill>
                <a:schemeClr val="tx1"/>
              </a:solidFill>
            </a:endParaRPr>
          </a:p>
        </p:txBody>
      </p:sp>
      <p:sp>
        <p:nvSpPr>
          <p:cNvPr id="199" name="TextBox 198">
            <a:extLst>
              <a:ext uri="{FF2B5EF4-FFF2-40B4-BE49-F238E27FC236}">
                <a16:creationId xmlns:a16="http://schemas.microsoft.com/office/drawing/2014/main" id="{EEB103EE-4ACC-1049-BC6F-D6433A08AC2A}"/>
              </a:ext>
            </a:extLst>
          </p:cNvPr>
          <p:cNvSpPr txBox="1"/>
          <p:nvPr/>
        </p:nvSpPr>
        <p:spPr>
          <a:xfrm>
            <a:off x="410995" y="794666"/>
            <a:ext cx="9566382" cy="3816429"/>
          </a:xfrm>
          <a:prstGeom prst="rect">
            <a:avLst/>
          </a:prstGeom>
          <a:noFill/>
          <a:ln>
            <a:solidFill>
              <a:schemeClr val="bg1"/>
            </a:solidFill>
          </a:ln>
        </p:spPr>
        <p:txBody>
          <a:bodyPr wrap="square" rtlCol="0">
            <a:spAutoFit/>
          </a:bodyPr>
          <a:lstStyle/>
          <a:p>
            <a:pPr lvl="0"/>
            <a:r>
              <a:rPr lang="en-US" sz="1600" dirty="0"/>
              <a:t>Customers tend to spend less at our stores when competitors are close by</a:t>
            </a:r>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marL="342900" lvl="0" indent="-342900">
              <a:buFont typeface="+mj-lt"/>
              <a:buAutoNum type="arabicPeriod"/>
            </a:pPr>
            <a:endParaRPr lang="en-US" sz="1600" dirty="0"/>
          </a:p>
          <a:p>
            <a:pPr lvl="0"/>
            <a:endParaRPr lang="en-US" sz="1600" dirty="0"/>
          </a:p>
          <a:p>
            <a:pPr lvl="0"/>
            <a:endParaRPr lang="en-US" sz="1600" dirty="0"/>
          </a:p>
          <a:p>
            <a:pPr lvl="0"/>
            <a:endParaRPr lang="en-US" sz="1600" dirty="0"/>
          </a:p>
          <a:p>
            <a:pPr lvl="0"/>
            <a:r>
              <a:rPr lang="en-US" dirty="0"/>
              <a:t>Differentiate our products and customer service from our competitors</a:t>
            </a:r>
            <a:r>
              <a:rPr lang="en-US" sz="1600" dirty="0"/>
              <a:t> </a:t>
            </a:r>
          </a:p>
          <a:p>
            <a:pPr lvl="0"/>
            <a:endParaRPr lang="en-US" sz="1600" dirty="0"/>
          </a:p>
        </p:txBody>
      </p:sp>
      <p:sp>
        <p:nvSpPr>
          <p:cNvPr id="200" name="TextBox 199">
            <a:extLst>
              <a:ext uri="{FF2B5EF4-FFF2-40B4-BE49-F238E27FC236}">
                <a16:creationId xmlns:a16="http://schemas.microsoft.com/office/drawing/2014/main" id="{A02084BF-DE41-5E4D-B625-B19559A55879}"/>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Summary and Recommendation 4 </a:t>
            </a:r>
          </a:p>
        </p:txBody>
      </p:sp>
      <p:sp>
        <p:nvSpPr>
          <p:cNvPr id="201" name="Down Arrow 200">
            <a:extLst>
              <a:ext uri="{FF2B5EF4-FFF2-40B4-BE49-F238E27FC236}">
                <a16:creationId xmlns:a16="http://schemas.microsoft.com/office/drawing/2014/main" id="{107F0B69-C2B9-BE41-A6E3-905E7CC56133}"/>
              </a:ext>
            </a:extLst>
          </p:cNvPr>
          <p:cNvSpPr/>
          <p:nvPr/>
        </p:nvSpPr>
        <p:spPr>
          <a:xfrm>
            <a:off x="4173869" y="1711447"/>
            <a:ext cx="1020317" cy="1160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DA5C5BB7-1FAA-3A43-B433-22F4DAA00716}"/>
              </a:ext>
            </a:extLst>
          </p:cNvPr>
          <p:cNvSpPr txBox="1"/>
          <p:nvPr/>
        </p:nvSpPr>
        <p:spPr>
          <a:xfrm>
            <a:off x="452196" y="369893"/>
            <a:ext cx="1527075"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Summary  4</a:t>
            </a:r>
          </a:p>
        </p:txBody>
      </p:sp>
      <p:sp>
        <p:nvSpPr>
          <p:cNvPr id="203" name="TextBox 202">
            <a:extLst>
              <a:ext uri="{FF2B5EF4-FFF2-40B4-BE49-F238E27FC236}">
                <a16:creationId xmlns:a16="http://schemas.microsoft.com/office/drawing/2014/main" id="{F31CAA79-1279-9B45-A529-40226E665A95}"/>
              </a:ext>
            </a:extLst>
          </p:cNvPr>
          <p:cNvSpPr txBox="1"/>
          <p:nvPr/>
        </p:nvSpPr>
        <p:spPr>
          <a:xfrm>
            <a:off x="481406" y="3566978"/>
            <a:ext cx="2337468"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Recommendation 4</a:t>
            </a:r>
          </a:p>
        </p:txBody>
      </p:sp>
    </p:spTree>
    <p:extLst>
      <p:ext uri="{BB962C8B-B14F-4D97-AF65-F5344CB8AC3E}">
        <p14:creationId xmlns:p14="http://schemas.microsoft.com/office/powerpoint/2010/main" val="3310888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4A22A06-6931-1D4B-8890-DA4F924DD0EC}"/>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37</a:t>
            </a:fld>
            <a:endParaRPr lang="en-US" kern="1200">
              <a:solidFill>
                <a:schemeClr val="tx1"/>
              </a:solidFill>
              <a:latin typeface="+mn-lt"/>
              <a:ea typeface="+mn-ea"/>
              <a:cs typeface="+mn-cs"/>
            </a:endParaRPr>
          </a:p>
        </p:txBody>
      </p:sp>
      <p:sp>
        <p:nvSpPr>
          <p:cNvPr id="5" name="TextBox 4">
            <a:extLst>
              <a:ext uri="{FF2B5EF4-FFF2-40B4-BE49-F238E27FC236}">
                <a16:creationId xmlns:a16="http://schemas.microsoft.com/office/drawing/2014/main" id="{388354D1-287F-E64E-BD65-A4AB597D20AD}"/>
              </a:ext>
            </a:extLst>
          </p:cNvPr>
          <p:cNvSpPr txBox="1"/>
          <p:nvPr/>
        </p:nvSpPr>
        <p:spPr>
          <a:xfrm>
            <a:off x="620066" y="542346"/>
            <a:ext cx="9193592" cy="3693319"/>
          </a:xfrm>
          <a:prstGeom prst="rect">
            <a:avLst/>
          </a:prstGeom>
          <a:noFill/>
        </p:spPr>
        <p:txBody>
          <a:bodyPr wrap="square" rtlCol="0">
            <a:spAutoFit/>
          </a:bodyPr>
          <a:lstStyle/>
          <a:p>
            <a:pPr marL="285750" lvl="0" indent="-285750">
              <a:buFont typeface="Wingdings" pitchFamily="2" charset="2"/>
              <a:buChar char="v"/>
            </a:pPr>
            <a:r>
              <a:rPr lang="en-US" dirty="0"/>
              <a:t>Seasonality: Make sure our products are right for the season—whether it’s the cold season or allergy season in order to maximize on customer needs and boost their spend. Stock the product before the season hits and have it there when consumers need it</a:t>
            </a:r>
          </a:p>
          <a:p>
            <a:pPr marL="285750" lvl="0" indent="-285750">
              <a:buFont typeface="Wingdings" pitchFamily="2" charset="2"/>
              <a:buChar char="v"/>
            </a:pPr>
            <a:endParaRPr lang="en-US" dirty="0"/>
          </a:p>
          <a:p>
            <a:pPr marL="285750" lvl="0" indent="-285750">
              <a:buFont typeface="Wingdings" pitchFamily="2" charset="2"/>
              <a:buChar char="v"/>
            </a:pPr>
            <a:r>
              <a:rPr lang="en-US" dirty="0"/>
              <a:t>Large Display: Use big displays for seasonal items and redesign our display more frequently to make it more organized and interesting and dynamic with each season or holiday so customers will want to come into the store more often.</a:t>
            </a:r>
          </a:p>
          <a:p>
            <a:pPr marL="285750" lvl="0" indent="-285750">
              <a:buFont typeface="Wingdings" pitchFamily="2" charset="2"/>
              <a:buChar char="v"/>
            </a:pPr>
            <a:endParaRPr lang="en-US" dirty="0"/>
          </a:p>
          <a:p>
            <a:pPr marL="285750" lvl="0" indent="-285750">
              <a:buFont typeface="Wingdings" pitchFamily="2" charset="2"/>
              <a:buChar char="v"/>
            </a:pPr>
            <a:r>
              <a:rPr lang="en-US" dirty="0"/>
              <a:t>Know Our Customer: Conduct customer surveys to find out: </a:t>
            </a:r>
          </a:p>
          <a:p>
            <a:pPr marL="342900" lvl="0" indent="-342900">
              <a:buAutoNum type="arabicParenR"/>
            </a:pPr>
            <a:r>
              <a:rPr lang="en-US" dirty="0"/>
              <a:t>reasons of why customers would choose competitors over us; </a:t>
            </a:r>
          </a:p>
          <a:p>
            <a:pPr marL="342900" lvl="0" indent="-342900">
              <a:buAutoNum type="arabicParenR"/>
            </a:pPr>
            <a:r>
              <a:rPr lang="en-US" dirty="0"/>
              <a:t>what are our customers’ destination purchases vs. impulse purchases, then invest in displays of the former, make sure it’s easy to find and easily called out.</a:t>
            </a:r>
          </a:p>
        </p:txBody>
      </p:sp>
      <p:sp>
        <p:nvSpPr>
          <p:cNvPr id="57" name="TextBox 56">
            <a:extLst>
              <a:ext uri="{FF2B5EF4-FFF2-40B4-BE49-F238E27FC236}">
                <a16:creationId xmlns:a16="http://schemas.microsoft.com/office/drawing/2014/main" id="{CA54EB04-E954-8947-9CE5-F94445AB25C5}"/>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Strategies for Recommendation 3 &amp; 4</a:t>
            </a:r>
          </a:p>
        </p:txBody>
      </p:sp>
    </p:spTree>
    <p:extLst>
      <p:ext uri="{BB962C8B-B14F-4D97-AF65-F5344CB8AC3E}">
        <p14:creationId xmlns:p14="http://schemas.microsoft.com/office/powerpoint/2010/main" val="2994838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14836A48-4CAC-4A40-97EB-8ACA9B26A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90A515-B90B-43BC-876F-580D2FC4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3749B484-B143-40F7-896A-A20650EE47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D5ECC4BD-4D67-4CD5-9118-C8F95255E0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DFCF04F1-C8A9-4F23-B565-9B70C6D74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9964E85D-E8AC-4D3F-A3BC-E4D8DE608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8FE670F7-87AE-49F1-AFCF-646DC0B69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2D394406-F17F-478D-9811-F133F3163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C929B1C0-F6D9-45BC-B41C-5BEBE9AD60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8CBC2023-5C0F-470C-A494-448A3088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F753F948-20A5-448F-A91B-30C3FA874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187C515D-FEE4-4EAD-A758-C09FC8898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55F8581B-27B7-42AB-B33F-69023D3B1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CBC2EB4A-D3CD-4347-AE09-347B7B10EF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C35E0B18-828E-4F07-BC14-5B6EB8C28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D972FA4F-64D2-4E34-B234-7B2C363C4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430AC742-FB30-4DCC-A9AC-92D107A34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C991F4A4-6C1A-486C-80A9-B653BC0ED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34F60AAA-3D77-4751-9A2C-27A680142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71A93347-D2EA-43A7-92CB-3BC1C8F43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A99EB955-34CE-4879-BB3E-19C017967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Padlock on computer motherboard">
            <a:extLst>
              <a:ext uri="{FF2B5EF4-FFF2-40B4-BE49-F238E27FC236}">
                <a16:creationId xmlns:a16="http://schemas.microsoft.com/office/drawing/2014/main" id="{DA5344BD-12DE-4CC2-AFB2-6521D86B1593}"/>
              </a:ext>
            </a:extLst>
          </p:cNvPr>
          <p:cNvPicPr>
            <a:picLocks noChangeAspect="1"/>
          </p:cNvPicPr>
          <p:nvPr/>
        </p:nvPicPr>
        <p:blipFill rotWithShape="1">
          <a:blip r:embed="rId3"/>
          <a:srcRect r="-1" b="15728"/>
          <a:stretch/>
        </p:blipFill>
        <p:spPr>
          <a:xfrm>
            <a:off x="0" y="12732"/>
            <a:ext cx="12191675" cy="6858000"/>
          </a:xfrm>
          <a:prstGeom prst="rect">
            <a:avLst/>
          </a:prstGeom>
        </p:spPr>
      </p:pic>
      <p:grpSp>
        <p:nvGrpSpPr>
          <p:cNvPr id="59" name="Group 58">
            <a:extLst>
              <a:ext uri="{FF2B5EF4-FFF2-40B4-BE49-F238E27FC236}">
                <a16:creationId xmlns:a16="http://schemas.microsoft.com/office/drawing/2014/main" id="{99502C85-D694-4534-81D2-BE2E52612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33747" y="1186483"/>
            <a:ext cx="4510627" cy="4477933"/>
            <a:chOff x="3833747" y="1186483"/>
            <a:chExt cx="4510627" cy="4477933"/>
          </a:xfrm>
        </p:grpSpPr>
        <p:sp>
          <p:nvSpPr>
            <p:cNvPr id="60" name="Rectangle 59">
              <a:extLst>
                <a:ext uri="{FF2B5EF4-FFF2-40B4-BE49-F238E27FC236}">
                  <a16:creationId xmlns:a16="http://schemas.microsoft.com/office/drawing/2014/main" id="{070D54E8-5694-4275-AC73-041D919D5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7681" y="1186483"/>
              <a:ext cx="4506693"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085E5B83-AB95-4571-B7AE-841A0D5F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63AAECE-705E-4B7A-B758-B9CEB30C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3747" y="1991156"/>
              <a:ext cx="4510180"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3916043" y="2075504"/>
            <a:ext cx="4345588" cy="2042725"/>
          </a:xfrm>
        </p:spPr>
        <p:txBody>
          <a:bodyPr vert="horz" lIns="228600" tIns="228600" rIns="228600" bIns="0" rtlCol="0" anchor="b">
            <a:normAutofit/>
          </a:bodyPr>
          <a:lstStyle/>
          <a:p>
            <a:pPr>
              <a:lnSpc>
                <a:spcPct val="80000"/>
              </a:lnSpc>
            </a:pPr>
            <a:r>
              <a:rPr lang="en-US" sz="4200" dirty="0"/>
              <a:t>Appendix</a:t>
            </a:r>
          </a:p>
        </p:txBody>
      </p:sp>
      <p:sp>
        <p:nvSpPr>
          <p:cNvPr id="3" name="Slide Number Placeholder 2">
            <a:extLst>
              <a:ext uri="{FF2B5EF4-FFF2-40B4-BE49-F238E27FC236}">
                <a16:creationId xmlns:a16="http://schemas.microsoft.com/office/drawing/2014/main" id="{7737B617-806F-A444-ADCB-D982D4847181}"/>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a:solidFill>
                  <a:srgbClr val="FFFFFE"/>
                </a:solidFill>
              </a:rPr>
              <a:pPr>
                <a:spcAft>
                  <a:spcPts val="600"/>
                </a:spcAft>
              </a:pPr>
              <a:t>38</a:t>
            </a:fld>
            <a:endParaRPr lang="en-US">
              <a:solidFill>
                <a:srgbClr val="FFFFFE"/>
              </a:solidFill>
            </a:endParaRPr>
          </a:p>
        </p:txBody>
      </p:sp>
    </p:spTree>
    <p:extLst>
      <p:ext uri="{BB962C8B-B14F-4D97-AF65-F5344CB8AC3E}">
        <p14:creationId xmlns:p14="http://schemas.microsoft.com/office/powerpoint/2010/main" val="1711087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9A1FB17-99D6-7D4F-AED5-090E6DB450B4}"/>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39</a:t>
            </a:fld>
            <a:endParaRPr lang="en-US" kern="1200">
              <a:solidFill>
                <a:schemeClr val="tx1"/>
              </a:solidFill>
              <a:latin typeface="+mn-lt"/>
              <a:ea typeface="+mn-ea"/>
              <a:cs typeface="+mn-cs"/>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62FF8098-04A5-4A48-82A9-55942554C74D}"/>
                  </a:ext>
                </a:extLst>
              </p:cNvPr>
              <p:cNvSpPr/>
              <p:nvPr/>
            </p:nvSpPr>
            <p:spPr>
              <a:xfrm>
                <a:off x="315386" y="669400"/>
                <a:ext cx="10846854" cy="3317383"/>
              </a:xfrm>
              <a:prstGeom prst="rect">
                <a:avLst/>
              </a:prstGeom>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1600" dirty="0"/>
                  <a:t>Mean Method:  </a:t>
                </a:r>
                <a14:m>
                  <m:oMath xmlns:m="http://schemas.openxmlformats.org/officeDocument/2006/math">
                    <m:sSub>
                      <m:sSubPr>
                        <m:ctrlPr>
                          <a:rPr lang="en-US" sz="1600" i="1"/>
                        </m:ctrlPr>
                      </m:sSubPr>
                      <m:e>
                        <m:acc>
                          <m:accPr>
                            <m:chr m:val="̂"/>
                            <m:ctrlPr>
                              <a:rPr lang="en-US" sz="1600" i="1"/>
                            </m:ctrlPr>
                          </m:accPr>
                          <m:e>
                            <m:r>
                              <a:rPr lang="en-US" sz="1600" i="1"/>
                              <m:t>𝑦</m:t>
                            </m:r>
                          </m:e>
                        </m:acc>
                      </m:e>
                      <m:sub>
                        <m:r>
                          <a:rPr lang="en-US" sz="1600" i="1"/>
                          <m:t>𝑇</m:t>
                        </m:r>
                        <m:r>
                          <a:rPr lang="en-US" sz="1600" i="1"/>
                          <m:t>+</m:t>
                        </m:r>
                        <m:r>
                          <a:rPr lang="en-US" sz="1600" i="1"/>
                          <m:t>h</m:t>
                        </m:r>
                        <m:r>
                          <a:rPr lang="en-US" sz="1600" i="1"/>
                          <m:t>|</m:t>
                        </m:r>
                        <m:r>
                          <a:rPr lang="en-US" sz="1600" i="1"/>
                          <m:t>𝑇</m:t>
                        </m:r>
                      </m:sub>
                    </m:sSub>
                    <m:r>
                      <a:rPr lang="en-US" sz="1600" i="1"/>
                      <m:t>=</m:t>
                    </m:r>
                    <m:acc>
                      <m:accPr>
                        <m:chr m:val="̅"/>
                        <m:ctrlPr>
                          <a:rPr lang="en-US" sz="1600" i="1"/>
                        </m:ctrlPr>
                      </m:accPr>
                      <m:e>
                        <m:r>
                          <a:rPr lang="en-US" sz="1600" i="1"/>
                          <m:t>𝑦</m:t>
                        </m:r>
                      </m:e>
                    </m:acc>
                    <m:r>
                      <a:rPr lang="en-US" sz="1600" i="1"/>
                      <m:t>=(</m:t>
                    </m:r>
                    <m:sSub>
                      <m:sSubPr>
                        <m:ctrlPr>
                          <a:rPr lang="en-US" sz="1600" i="1"/>
                        </m:ctrlPr>
                      </m:sSubPr>
                      <m:e>
                        <m:r>
                          <a:rPr lang="en-US" sz="1600" i="1"/>
                          <m:t>𝑦</m:t>
                        </m:r>
                      </m:e>
                      <m:sub>
                        <m:r>
                          <a:rPr lang="en-US" sz="1600" i="1"/>
                          <m:t>1</m:t>
                        </m:r>
                      </m:sub>
                    </m:sSub>
                    <m:r>
                      <a:rPr lang="en-US" sz="1600" i="1"/>
                      <m:t>+⋯+</m:t>
                    </m:r>
                    <m:sSub>
                      <m:sSubPr>
                        <m:ctrlPr>
                          <a:rPr lang="en-US" sz="1600" i="1"/>
                        </m:ctrlPr>
                      </m:sSubPr>
                      <m:e>
                        <m:r>
                          <a:rPr lang="en-US" sz="1600" i="1"/>
                          <m:t>𝑦</m:t>
                        </m:r>
                      </m:e>
                      <m:sub>
                        <m:r>
                          <a:rPr lang="en-US" sz="1600" i="1"/>
                          <m:t>𝑇</m:t>
                        </m:r>
                      </m:sub>
                    </m:sSub>
                    <m:r>
                      <a:rPr lang="en-US" sz="1600" i="1"/>
                      <m:t>)/</m:t>
                    </m:r>
                    <m:r>
                      <a:rPr lang="en-US" sz="1600" i="1"/>
                      <m:t>𝑇</m:t>
                    </m:r>
                  </m:oMath>
                </a14:m>
                <a:r>
                  <a:rPr lang="en-US" sz="1600" dirty="0"/>
                  <a:t>.</a:t>
                </a:r>
                <a:br>
                  <a:rPr lang="en-US" dirty="0"/>
                </a:br>
                <a:endParaRPr lang="en-US" sz="1600" dirty="0">
                  <a:solidFill>
                    <a:srgbClr val="333333"/>
                  </a:solidFill>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solidFill>
                      <a:srgbClr val="333333"/>
                    </a:solidFill>
                    <a:ea typeface="Calibri" panose="020F0502020204030204" pitchFamily="34" charset="0"/>
                    <a:cs typeface="Times New Roman" panose="02020603050405020304" pitchFamily="18" charset="0"/>
                  </a:rPr>
                  <a:t>Autoregressive models of order p:  </a:t>
                </a:r>
                <a14:m>
                  <m:oMath xmlns:m="http://schemas.openxmlformats.org/officeDocument/2006/math">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𝑦</m:t>
                        </m:r>
                      </m:e>
                      <m:sub>
                        <m:r>
                          <a:rPr lang="en-US" sz="1600" i="1">
                            <a:solidFill>
                              <a:srgbClr val="333333"/>
                            </a:solidFill>
                            <a:ea typeface="SimSun" panose="02010600030101010101" pitchFamily="2" charset="-122"/>
                            <a:cs typeface="Times New Roman" panose="02020603050405020304" pitchFamily="18" charset="0"/>
                          </a:rPr>
                          <m:t>𝑡</m:t>
                        </m:r>
                      </m:sub>
                    </m:sSub>
                    <m:r>
                      <a:rPr lang="en-US" sz="1600" i="1">
                        <a:solidFill>
                          <a:srgbClr val="333333"/>
                        </a:solidFill>
                        <a:ea typeface="SimSun" panose="02010600030101010101" pitchFamily="2" charset="-122"/>
                        <a:cs typeface="Times New Roman" panose="02020603050405020304" pitchFamily="18" charset="0"/>
                      </a:rPr>
                      <m:t>=</m:t>
                    </m:r>
                    <m:r>
                      <a:rPr lang="en-US" sz="1600" i="1">
                        <a:solidFill>
                          <a:srgbClr val="333333"/>
                        </a:solidFill>
                        <a:ea typeface="SimSun" panose="02010600030101010101" pitchFamily="2" charset="-122"/>
                        <a:cs typeface="Times New Roman" panose="02020603050405020304" pitchFamily="18" charset="0"/>
                      </a:rPr>
                      <m:t>𝑐</m:t>
                    </m:r>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𝜙</m:t>
                        </m:r>
                      </m:e>
                      <m:sub>
                        <m:r>
                          <a:rPr lang="en-US" sz="1600" i="1">
                            <a:solidFill>
                              <a:srgbClr val="333333"/>
                            </a:solidFill>
                            <a:ea typeface="SimSun" panose="02010600030101010101" pitchFamily="2" charset="-122"/>
                            <a:cs typeface="Times New Roman" panose="02020603050405020304" pitchFamily="18" charset="0"/>
                          </a:rPr>
                          <m:t>1</m:t>
                        </m:r>
                      </m:sub>
                    </m:sSub>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𝑦</m:t>
                        </m:r>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−1</m:t>
                        </m:r>
                      </m:sub>
                    </m:sSub>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𝜙</m:t>
                        </m:r>
                      </m:e>
                      <m:sub>
                        <m:r>
                          <a:rPr lang="en-US" sz="1600" i="1">
                            <a:solidFill>
                              <a:srgbClr val="333333"/>
                            </a:solidFill>
                            <a:ea typeface="SimSun" panose="02010600030101010101" pitchFamily="2" charset="-122"/>
                            <a:cs typeface="Times New Roman" panose="02020603050405020304" pitchFamily="18" charset="0"/>
                          </a:rPr>
                          <m:t>2</m:t>
                        </m:r>
                      </m:sub>
                    </m:sSub>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𝑦</m:t>
                        </m:r>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−2</m:t>
                        </m:r>
                      </m:sub>
                    </m:sSub>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𝜙</m:t>
                        </m:r>
                      </m:e>
                      <m:sub>
                        <m:r>
                          <a:rPr lang="en-US" sz="1600" i="1">
                            <a:solidFill>
                              <a:srgbClr val="333333"/>
                            </a:solidFill>
                            <a:ea typeface="SimSun" panose="02010600030101010101" pitchFamily="2" charset="-122"/>
                            <a:cs typeface="Times New Roman" panose="02020603050405020304" pitchFamily="18" charset="0"/>
                          </a:rPr>
                          <m:t>𝑝</m:t>
                        </m:r>
                      </m:sub>
                    </m:sSub>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𝑦</m:t>
                        </m:r>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m:t>
                        </m:r>
                        <m:r>
                          <a:rPr lang="en-US" sz="1600" i="1">
                            <a:solidFill>
                              <a:srgbClr val="333333"/>
                            </a:solidFill>
                            <a:ea typeface="SimSun" panose="02010600030101010101" pitchFamily="2" charset="-122"/>
                            <a:cs typeface="Times New Roman" panose="02020603050405020304" pitchFamily="18" charset="0"/>
                          </a:rPr>
                          <m:t>𝑝</m:t>
                        </m:r>
                      </m:sub>
                    </m:sSub>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𝜀</m:t>
                        </m:r>
                      </m:e>
                      <m:sub>
                        <m:r>
                          <a:rPr lang="en-US" sz="1600" i="1">
                            <a:solidFill>
                              <a:srgbClr val="333333"/>
                            </a:solidFill>
                            <a:ea typeface="SimSun" panose="02010600030101010101" pitchFamily="2" charset="-122"/>
                            <a:cs typeface="Times New Roman" panose="02020603050405020304" pitchFamily="18" charset="0"/>
                          </a:rPr>
                          <m:t>𝑡</m:t>
                        </m:r>
                      </m:sub>
                    </m:sSub>
                  </m:oMath>
                </a14:m>
                <a:endParaRPr lang="en-US" sz="1600" dirty="0">
                  <a:solidFill>
                    <a:srgbClr val="333333"/>
                  </a:solidFill>
                  <a:ea typeface="SimSun" panose="02010600030101010101" pitchFamily="2" charset="-122"/>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endParaRPr lang="en-US" sz="16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solidFill>
                      <a:srgbClr val="333333"/>
                    </a:solidFill>
                    <a:ea typeface="SimSun" panose="02010600030101010101" pitchFamily="2" charset="-122"/>
                    <a:cs typeface="Times New Roman" panose="02020603050405020304" pitchFamily="18" charset="0"/>
                  </a:rPr>
                  <a:t>Moving average model of order q: </a:t>
                </a:r>
                <a14:m>
                  <m:oMath xmlns:m="http://schemas.openxmlformats.org/officeDocument/2006/math">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b="0" i="1"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 </m:t>
                        </m:r>
                        <m:r>
                          <a:rPr lang="en-US" sz="1600" i="1">
                            <a:solidFill>
                              <a:srgbClr val="333333"/>
                            </a:solidFill>
                            <a:ea typeface="SimSun" panose="02010600030101010101" pitchFamily="2" charset="-122"/>
                            <a:cs typeface="Times New Roman" panose="02020603050405020304" pitchFamily="18" charset="0"/>
                          </a:rPr>
                          <m:t>𝑦</m:t>
                        </m:r>
                      </m:e>
                      <m:sub>
                        <m:r>
                          <a:rPr lang="en-US" sz="1600" i="1">
                            <a:solidFill>
                              <a:srgbClr val="333333"/>
                            </a:solidFill>
                            <a:ea typeface="SimSun" panose="02010600030101010101" pitchFamily="2" charset="-122"/>
                            <a:cs typeface="Times New Roman" panose="02020603050405020304" pitchFamily="18" charset="0"/>
                          </a:rPr>
                          <m:t>𝑡</m:t>
                        </m:r>
                        <m:r>
                          <a:rPr lang="en-US" sz="1600" b="0" i="1"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 </m:t>
                        </m:r>
                      </m:sub>
                    </m:sSub>
                    <m:r>
                      <a:rPr lang="en-US" sz="1600" i="1">
                        <a:solidFill>
                          <a:srgbClr val="333333"/>
                        </a:solidFill>
                        <a:ea typeface="SimSun" panose="02010600030101010101" pitchFamily="2" charset="-122"/>
                        <a:cs typeface="Times New Roman" panose="02020603050405020304" pitchFamily="18" charset="0"/>
                      </a:rPr>
                      <m:t>=</m:t>
                    </m:r>
                    <m:r>
                      <a:rPr lang="en-US" sz="1600" i="1">
                        <a:solidFill>
                          <a:srgbClr val="333333"/>
                        </a:solidFill>
                        <a:ea typeface="SimSun" panose="02010600030101010101" pitchFamily="2" charset="-122"/>
                        <a:cs typeface="Times New Roman" panose="02020603050405020304" pitchFamily="18" charset="0"/>
                      </a:rPr>
                      <m:t>𝑐</m:t>
                    </m:r>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𝜀</m:t>
                        </m:r>
                      </m:e>
                      <m:sub>
                        <m:r>
                          <a:rPr lang="en-US" sz="1600" i="1">
                            <a:solidFill>
                              <a:srgbClr val="333333"/>
                            </a:solidFill>
                            <a:ea typeface="SimSun" panose="02010600030101010101" pitchFamily="2" charset="-122"/>
                            <a:cs typeface="Times New Roman" panose="02020603050405020304" pitchFamily="18" charset="0"/>
                          </a:rPr>
                          <m:t>𝑡</m:t>
                        </m:r>
                      </m:sub>
                    </m:sSub>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𝜃</m:t>
                        </m:r>
                      </m:e>
                      <m:sub>
                        <m:r>
                          <a:rPr lang="en-US" sz="1600" i="1">
                            <a:solidFill>
                              <a:srgbClr val="333333"/>
                            </a:solidFill>
                            <a:ea typeface="SimSun" panose="02010600030101010101" pitchFamily="2" charset="-122"/>
                            <a:cs typeface="Times New Roman" panose="02020603050405020304" pitchFamily="18" charset="0"/>
                          </a:rPr>
                          <m:t>1</m:t>
                        </m:r>
                      </m:sub>
                    </m:sSub>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𝜀</m:t>
                        </m:r>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−1</m:t>
                        </m:r>
                      </m:sub>
                    </m:sSub>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𝜃</m:t>
                        </m:r>
                      </m:e>
                      <m:sub>
                        <m:r>
                          <a:rPr lang="en-US" sz="1600" i="1">
                            <a:solidFill>
                              <a:srgbClr val="333333"/>
                            </a:solidFill>
                            <a:ea typeface="SimSun" panose="02010600030101010101" pitchFamily="2" charset="-122"/>
                            <a:cs typeface="Times New Roman" panose="02020603050405020304" pitchFamily="18" charset="0"/>
                          </a:rPr>
                          <m:t>2</m:t>
                        </m:r>
                      </m:sub>
                    </m:sSub>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𝜀</m:t>
                        </m:r>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−2</m:t>
                        </m:r>
                      </m:sub>
                    </m:sSub>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𝜃</m:t>
                        </m:r>
                      </m:e>
                      <m:sub>
                        <m:r>
                          <a:rPr lang="en-US" sz="1600" i="1">
                            <a:solidFill>
                              <a:srgbClr val="333333"/>
                            </a:solidFill>
                            <a:ea typeface="SimSun" panose="02010600030101010101" pitchFamily="2" charset="-122"/>
                            <a:cs typeface="Times New Roman" panose="02020603050405020304" pitchFamily="18" charset="0"/>
                          </a:rPr>
                          <m:t>𝑞</m:t>
                        </m:r>
                      </m:sub>
                    </m:sSub>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𝜀</m:t>
                        </m:r>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m:t>
                        </m:r>
                        <m:r>
                          <a:rPr lang="en-US" sz="1600" i="1">
                            <a:solidFill>
                              <a:srgbClr val="333333"/>
                            </a:solidFill>
                            <a:ea typeface="SimSun" panose="02010600030101010101" pitchFamily="2" charset="-122"/>
                            <a:cs typeface="Times New Roman" panose="02020603050405020304" pitchFamily="18" charset="0"/>
                          </a:rPr>
                          <m:t>𝑞</m:t>
                        </m:r>
                      </m:sub>
                    </m:sSub>
                  </m:oMath>
                </a14:m>
                <a:r>
                  <a:rPr lang="en-US" sz="1600" dirty="0">
                    <a:solidFill>
                      <a:srgbClr val="333333"/>
                    </a:solidFill>
                    <a:ea typeface="SimSun" panose="02010600030101010101" pitchFamily="2" charset="-122"/>
                    <a:cs typeface="Times New Roman" panose="02020603050405020304" pitchFamily="18" charset="0"/>
                  </a:rPr>
                  <a:t>,</a:t>
                </a:r>
              </a:p>
              <a:p>
                <a:pPr marL="285750" marR="0" lvl="0" indent="-285750">
                  <a:lnSpc>
                    <a:spcPct val="107000"/>
                  </a:lnSpc>
                  <a:spcBef>
                    <a:spcPts val="0"/>
                  </a:spcBef>
                  <a:spcAft>
                    <a:spcPts val="0"/>
                  </a:spcAft>
                  <a:buFont typeface="Arial" panose="020B0604020202020204" pitchFamily="34" charset="0"/>
                  <a:buChar char="•"/>
                </a:pPr>
                <a:endParaRPr lang="en-US" sz="16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solidFill>
                      <a:srgbClr val="333333"/>
                    </a:solidFill>
                    <a:ea typeface="SimSun" panose="02010600030101010101" pitchFamily="2" charset="-122"/>
                    <a:cs typeface="Times New Roman" panose="02020603050405020304" pitchFamily="18" charset="0"/>
                  </a:rPr>
                  <a:t>Non-seasonal ARIMA model:   </a:t>
                </a:r>
                <a14:m>
                  <m:oMath xmlns:m="http://schemas.openxmlformats.org/officeDocument/2006/math">
                    <m:sSup>
                      <m:sSupPr>
                        <m:ctrlPr>
                          <a:rPr lang="en-US" sz="1600" i="1">
                            <a:solidFill>
                              <a:srgbClr val="333333"/>
                            </a:solidFill>
                            <a:ea typeface="SimSun" panose="02010600030101010101" pitchFamily="2" charset="-122"/>
                            <a:cs typeface="Times New Roman" panose="02020603050405020304" pitchFamily="18" charset="0"/>
                          </a:rPr>
                        </m:ctrlPr>
                      </m:sSupPr>
                      <m:e>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𝑦</m:t>
                            </m:r>
                          </m:e>
                          <m:sub>
                            <m:r>
                              <a:rPr lang="en-US" sz="1600" i="1">
                                <a:solidFill>
                                  <a:srgbClr val="333333"/>
                                </a:solidFill>
                                <a:ea typeface="SimSun" panose="02010600030101010101" pitchFamily="2" charset="-122"/>
                                <a:cs typeface="Times New Roman" panose="02020603050405020304" pitchFamily="18" charset="0"/>
                              </a:rPr>
                              <m:t>𝑡</m:t>
                            </m:r>
                          </m:sub>
                        </m:sSub>
                      </m:e>
                      <m:sup>
                        <m:r>
                          <a:rPr lang="en-US" sz="1600" i="1">
                            <a:solidFill>
                              <a:srgbClr val="333333"/>
                            </a:solidFill>
                            <a:ea typeface="SimSun" panose="02010600030101010101" pitchFamily="2" charset="-122"/>
                            <a:cs typeface="Times New Roman" panose="02020603050405020304" pitchFamily="18" charset="0"/>
                          </a:rPr>
                          <m:t>′</m:t>
                        </m:r>
                      </m:sup>
                    </m:sSup>
                    <m:r>
                      <a:rPr lang="en-US" sz="1600" i="1">
                        <a:solidFill>
                          <a:srgbClr val="333333"/>
                        </a:solidFill>
                        <a:ea typeface="SimSun" panose="02010600030101010101" pitchFamily="2" charset="-122"/>
                        <a:cs typeface="Times New Roman" panose="02020603050405020304" pitchFamily="18" charset="0"/>
                      </a:rPr>
                      <m:t>=</m:t>
                    </m:r>
                    <m:r>
                      <a:rPr lang="en-US" sz="1600" i="1">
                        <a:solidFill>
                          <a:srgbClr val="333333"/>
                        </a:solidFill>
                        <a:ea typeface="SimSun" panose="02010600030101010101" pitchFamily="2" charset="-122"/>
                        <a:cs typeface="Times New Roman" panose="02020603050405020304" pitchFamily="18" charset="0"/>
                      </a:rPr>
                      <m:t>𝑐</m:t>
                    </m:r>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𝜙</m:t>
                        </m:r>
                      </m:e>
                      <m:sub>
                        <m:r>
                          <a:rPr lang="en-US" sz="1600" i="1">
                            <a:solidFill>
                              <a:srgbClr val="333333"/>
                            </a:solidFill>
                            <a:ea typeface="SimSun" panose="02010600030101010101" pitchFamily="2" charset="-122"/>
                            <a:cs typeface="Times New Roman" panose="02020603050405020304" pitchFamily="18" charset="0"/>
                          </a:rPr>
                          <m:t>1</m:t>
                        </m:r>
                      </m:sub>
                    </m:sSub>
                    <m:sSub>
                      <m:sSubPr>
                        <m:ctrlPr>
                          <a:rPr lang="en-US" sz="1600" i="1">
                            <a:solidFill>
                              <a:srgbClr val="333333"/>
                            </a:solidFill>
                            <a:ea typeface="SimSun" panose="02010600030101010101" pitchFamily="2" charset="-122"/>
                            <a:cs typeface="Times New Roman" panose="02020603050405020304" pitchFamily="18" charset="0"/>
                          </a:rPr>
                        </m:ctrlPr>
                      </m:sSubPr>
                      <m:e>
                        <m:sSup>
                          <m:sSupPr>
                            <m:ctrlPr>
                              <a:rPr lang="en-US" sz="1600" i="1">
                                <a:solidFill>
                                  <a:srgbClr val="333333"/>
                                </a:solidFill>
                                <a:ea typeface="SimSun" panose="02010600030101010101" pitchFamily="2" charset="-122"/>
                                <a:cs typeface="Times New Roman" panose="02020603050405020304" pitchFamily="18" charset="0"/>
                              </a:rPr>
                            </m:ctrlPr>
                          </m:sSupPr>
                          <m:e>
                            <m:r>
                              <a:rPr lang="en-US" sz="1600" i="1">
                                <a:solidFill>
                                  <a:srgbClr val="333333"/>
                                </a:solidFill>
                                <a:ea typeface="SimSun" panose="02010600030101010101" pitchFamily="2" charset="-122"/>
                                <a:cs typeface="Times New Roman" panose="02020603050405020304" pitchFamily="18" charset="0"/>
                              </a:rPr>
                              <m:t>𝑦</m:t>
                            </m:r>
                          </m:e>
                          <m:sup>
                            <m:r>
                              <a:rPr lang="en-US" sz="1600" i="1">
                                <a:solidFill>
                                  <a:srgbClr val="333333"/>
                                </a:solidFill>
                                <a:ea typeface="SimSun" panose="02010600030101010101" pitchFamily="2" charset="-122"/>
                                <a:cs typeface="Times New Roman" panose="02020603050405020304" pitchFamily="18" charset="0"/>
                              </a:rPr>
                              <m:t>′</m:t>
                            </m:r>
                          </m:sup>
                        </m:sSup>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−1</m:t>
                        </m:r>
                      </m:sub>
                    </m:sSub>
                    <m:r>
                      <a:rPr lang="en-US" sz="1600" i="1">
                        <a:solidFill>
                          <a:srgbClr val="333333"/>
                        </a:solidFill>
                        <a:ea typeface="SimSun" panose="02010600030101010101" pitchFamily="2" charset="-122"/>
                        <a:cs typeface="Times New Roman" panose="02020603050405020304" pitchFamily="18" charset="0"/>
                      </a:rPr>
                      <m:t>+ ⋯+ </m:t>
                    </m:r>
                    <m:sSub>
                      <m:sSubPr>
                        <m:ctrlPr>
                          <a:rPr lang="en-US" sz="1600" i="1">
                            <a:solidFill>
                              <a:srgbClr val="333333"/>
                            </a:solidFill>
                            <a:ea typeface="SimSun" panose="02010600030101010101" pitchFamily="2" charset="-122"/>
                            <a:cs typeface="Times New Roman" panose="02020603050405020304" pitchFamily="18" charset="0"/>
                          </a:rPr>
                        </m:ctrlPr>
                      </m:sSubPr>
                      <m:e>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𝜙</m:t>
                            </m:r>
                          </m:e>
                          <m:sub>
                            <m:r>
                              <a:rPr lang="en-US" sz="1600" i="1">
                                <a:solidFill>
                                  <a:srgbClr val="333333"/>
                                </a:solidFill>
                                <a:ea typeface="SimSun" panose="02010600030101010101" pitchFamily="2" charset="-122"/>
                                <a:cs typeface="Times New Roman" panose="02020603050405020304" pitchFamily="18" charset="0"/>
                              </a:rPr>
                              <m:t>𝑝</m:t>
                            </m:r>
                          </m:sub>
                        </m:sSub>
                        <m:sSub>
                          <m:sSubPr>
                            <m:ctrlPr>
                              <a:rPr lang="en-US" sz="1600" i="1">
                                <a:solidFill>
                                  <a:srgbClr val="333333"/>
                                </a:solidFill>
                                <a:ea typeface="SimSun" panose="02010600030101010101" pitchFamily="2" charset="-122"/>
                                <a:cs typeface="Times New Roman" panose="02020603050405020304" pitchFamily="18" charset="0"/>
                              </a:rPr>
                            </m:ctrlPr>
                          </m:sSubPr>
                          <m:e>
                            <m:sSup>
                              <m:sSupPr>
                                <m:ctrlPr>
                                  <a:rPr lang="en-US" sz="1600" i="1">
                                    <a:solidFill>
                                      <a:srgbClr val="333333"/>
                                    </a:solidFill>
                                    <a:ea typeface="SimSun" panose="02010600030101010101" pitchFamily="2" charset="-122"/>
                                    <a:cs typeface="Times New Roman" panose="02020603050405020304" pitchFamily="18" charset="0"/>
                                  </a:rPr>
                                </m:ctrlPr>
                              </m:sSupPr>
                              <m:e>
                                <m:r>
                                  <a:rPr lang="en-US" sz="1600" i="1">
                                    <a:solidFill>
                                      <a:srgbClr val="333333"/>
                                    </a:solidFill>
                                    <a:ea typeface="SimSun" panose="02010600030101010101" pitchFamily="2" charset="-122"/>
                                    <a:cs typeface="Times New Roman" panose="02020603050405020304" pitchFamily="18" charset="0"/>
                                  </a:rPr>
                                  <m:t>𝑦</m:t>
                                </m:r>
                              </m:e>
                              <m:sup>
                                <m:r>
                                  <a:rPr lang="en-US" sz="1600" i="1">
                                    <a:solidFill>
                                      <a:srgbClr val="333333"/>
                                    </a:solidFill>
                                    <a:ea typeface="SimSun" panose="02010600030101010101" pitchFamily="2" charset="-122"/>
                                    <a:cs typeface="Times New Roman" panose="02020603050405020304" pitchFamily="18" charset="0"/>
                                  </a:rPr>
                                  <m:t>′</m:t>
                                </m:r>
                              </m:sup>
                            </m:sSup>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m:t>
                            </m:r>
                            <m:r>
                              <a:rPr lang="en-US" sz="1600" i="1">
                                <a:solidFill>
                                  <a:srgbClr val="333333"/>
                                </a:solidFill>
                                <a:ea typeface="SimSun" panose="02010600030101010101" pitchFamily="2" charset="-122"/>
                                <a:cs typeface="Times New Roman" panose="02020603050405020304" pitchFamily="18" charset="0"/>
                              </a:rPr>
                              <m:t>𝑝</m:t>
                            </m:r>
                            <m:r>
                              <a:rPr lang="en-US" sz="1600" i="1">
                                <a:solidFill>
                                  <a:srgbClr val="333333"/>
                                </a:solidFill>
                                <a:ea typeface="SimSun" panose="02010600030101010101" pitchFamily="2" charset="-122"/>
                                <a:cs typeface="Times New Roman" panose="02020603050405020304" pitchFamily="18" charset="0"/>
                              </a:rPr>
                              <m:t>  </m:t>
                            </m:r>
                          </m:sub>
                        </m:sSub>
                        <m:r>
                          <a:rPr lang="en-US" sz="1600" i="1">
                            <a:solidFill>
                              <a:srgbClr val="333333"/>
                            </a:solidFill>
                            <a:ea typeface="SimSun" panose="02010600030101010101" pitchFamily="2" charset="-122"/>
                            <a:cs typeface="Times New Roman" panose="02020603050405020304" pitchFamily="18" charset="0"/>
                          </a:rPr>
                          <m:t>+</m:t>
                        </m:r>
                        <m:r>
                          <a:rPr lang="en-US" sz="1600" i="1">
                            <a:solidFill>
                              <a:srgbClr val="333333"/>
                            </a:solidFill>
                            <a:ea typeface="SimSun" panose="02010600030101010101" pitchFamily="2" charset="-122"/>
                            <a:cs typeface="Times New Roman" panose="02020603050405020304" pitchFamily="18" charset="0"/>
                          </a:rPr>
                          <m:t>𝜃</m:t>
                        </m:r>
                      </m:e>
                      <m:sub>
                        <m:r>
                          <a:rPr lang="en-US" sz="1600" i="1">
                            <a:solidFill>
                              <a:srgbClr val="333333"/>
                            </a:solidFill>
                            <a:ea typeface="SimSun" panose="02010600030101010101" pitchFamily="2" charset="-122"/>
                            <a:cs typeface="Times New Roman" panose="02020603050405020304" pitchFamily="18" charset="0"/>
                          </a:rPr>
                          <m:t>1</m:t>
                        </m:r>
                      </m:sub>
                    </m:sSub>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𝜀</m:t>
                        </m:r>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−1</m:t>
                        </m:r>
                      </m:sub>
                    </m:sSub>
                    <m:r>
                      <a:rPr lang="en-US" sz="1600" i="1">
                        <a:solidFill>
                          <a:srgbClr val="333333"/>
                        </a:solidFill>
                        <a:ea typeface="SimSun" panose="02010600030101010101" pitchFamily="2" charset="-122"/>
                        <a:cs typeface="Times New Roman" panose="02020603050405020304" pitchFamily="18" charset="0"/>
                      </a:rPr>
                      <m:t>+⋯+</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𝜃</m:t>
                        </m:r>
                      </m:e>
                      <m:sub>
                        <m:r>
                          <a:rPr lang="en-US" sz="1600" i="1">
                            <a:solidFill>
                              <a:srgbClr val="333333"/>
                            </a:solidFill>
                            <a:ea typeface="SimSun" panose="02010600030101010101" pitchFamily="2" charset="-122"/>
                            <a:cs typeface="Times New Roman" panose="02020603050405020304" pitchFamily="18" charset="0"/>
                          </a:rPr>
                          <m:t>𝑞</m:t>
                        </m:r>
                      </m:sub>
                    </m:sSub>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𝜀</m:t>
                        </m:r>
                      </m:e>
                      <m:sub>
                        <m:r>
                          <a:rPr lang="en-US" sz="1600" i="1">
                            <a:solidFill>
                              <a:srgbClr val="333333"/>
                            </a:solidFill>
                            <a:ea typeface="SimSun" panose="02010600030101010101" pitchFamily="2" charset="-122"/>
                            <a:cs typeface="Times New Roman" panose="02020603050405020304" pitchFamily="18" charset="0"/>
                          </a:rPr>
                          <m:t>𝑡</m:t>
                        </m:r>
                        <m:r>
                          <a:rPr lang="en-US" sz="1600" i="1">
                            <a:solidFill>
                              <a:srgbClr val="333333"/>
                            </a:solidFill>
                            <a:ea typeface="SimSun" panose="02010600030101010101" pitchFamily="2" charset="-122"/>
                            <a:cs typeface="Times New Roman" panose="02020603050405020304" pitchFamily="18" charset="0"/>
                          </a:rPr>
                          <m:t>−</m:t>
                        </m:r>
                        <m:r>
                          <a:rPr lang="en-US" sz="1600" i="1">
                            <a:solidFill>
                              <a:srgbClr val="333333"/>
                            </a:solidFill>
                            <a:ea typeface="SimSun" panose="02010600030101010101" pitchFamily="2" charset="-122"/>
                            <a:cs typeface="Times New Roman" panose="02020603050405020304" pitchFamily="18" charset="0"/>
                          </a:rPr>
                          <m:t>𝑞</m:t>
                        </m:r>
                        <m:r>
                          <a:rPr lang="en-US" sz="1600" i="1">
                            <a:solidFill>
                              <a:srgbClr val="333333"/>
                            </a:solidFill>
                            <a:ea typeface="SimSun" panose="02010600030101010101" pitchFamily="2" charset="-122"/>
                            <a:cs typeface="Times New Roman" panose="02020603050405020304" pitchFamily="18" charset="0"/>
                          </a:rPr>
                          <m:t> </m:t>
                        </m:r>
                      </m:sub>
                    </m:sSub>
                    <m:r>
                      <a:rPr lang="en-US" sz="1600" i="1">
                        <a:solidFill>
                          <a:srgbClr val="333333"/>
                        </a:solidFill>
                        <a:ea typeface="SimSun" panose="02010600030101010101" pitchFamily="2" charset="-122"/>
                        <a:cs typeface="Times New Roman" panose="02020603050405020304" pitchFamily="18" charset="0"/>
                      </a:rPr>
                      <m:t>+ </m:t>
                    </m:r>
                    <m:sSub>
                      <m:sSubPr>
                        <m:ctrlPr>
                          <a:rPr lang="en-US" sz="1600" i="1">
                            <a:solidFill>
                              <a:srgbClr val="333333"/>
                            </a:solidFill>
                            <a:ea typeface="SimSun" panose="02010600030101010101" pitchFamily="2" charset="-122"/>
                            <a:cs typeface="Times New Roman" panose="02020603050405020304" pitchFamily="18" charset="0"/>
                          </a:rPr>
                        </m:ctrlPr>
                      </m:sSubPr>
                      <m:e>
                        <m:r>
                          <a:rPr lang="en-US" sz="1600" i="1">
                            <a:solidFill>
                              <a:srgbClr val="333333"/>
                            </a:solidFill>
                            <a:ea typeface="SimSun" panose="02010600030101010101" pitchFamily="2" charset="-122"/>
                            <a:cs typeface="Times New Roman" panose="02020603050405020304" pitchFamily="18" charset="0"/>
                          </a:rPr>
                          <m:t>𝜀</m:t>
                        </m:r>
                      </m:e>
                      <m:sub>
                        <m:r>
                          <a:rPr lang="en-US" sz="1600" i="1">
                            <a:solidFill>
                              <a:srgbClr val="333333"/>
                            </a:solidFill>
                            <a:ea typeface="SimSun" panose="02010600030101010101" pitchFamily="2" charset="-122"/>
                            <a:cs typeface="Times New Roman" panose="02020603050405020304" pitchFamily="18" charset="0"/>
                          </a:rPr>
                          <m:t>𝑡</m:t>
                        </m:r>
                      </m:sub>
                    </m:sSub>
                  </m:oMath>
                </a14:m>
                <a:endParaRPr lang="en-US" sz="1600" dirty="0">
                  <a:solidFill>
                    <a:srgbClr val="333333"/>
                  </a:solidFill>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endParaRPr lang="en-US" sz="1600" dirty="0">
                  <a:solidFill>
                    <a:srgbClr val="333333"/>
                  </a:solidFill>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600" dirty="0">
                    <a:solidFill>
                      <a:srgbClr val="333333"/>
                    </a:solidFill>
                    <a:ea typeface="SimSun" panose="02010600030101010101" pitchFamily="2" charset="-122"/>
                    <a:cs typeface="Times New Roman" panose="02020603050405020304" pitchFamily="18" charset="0"/>
                  </a:rPr>
                  <a:t>Mean absolute error:  </a:t>
                </a:r>
                <a14:m>
                  <m:oMath xmlns:m="http://schemas.openxmlformats.org/officeDocument/2006/math">
                    <m:r>
                      <a:rPr lang="en-US" sz="1600" i="1">
                        <a:ea typeface="Calibri" panose="020F0502020204030204" pitchFamily="34" charset="0"/>
                        <a:cs typeface="Times New Roman" panose="02020603050405020304" pitchFamily="18" charset="0"/>
                      </a:rPr>
                      <m:t>𝑀𝐴𝐸</m:t>
                    </m:r>
                    <m:r>
                      <a:rPr lang="en-US" sz="1600" i="1">
                        <a:ea typeface="Calibri" panose="020F0502020204030204" pitchFamily="34" charset="0"/>
                        <a:cs typeface="Times New Roman" panose="02020603050405020304" pitchFamily="18" charset="0"/>
                      </a:rPr>
                      <m:t>= </m:t>
                    </m:r>
                    <m:f>
                      <m:fPr>
                        <m:ctrlPr>
                          <a:rPr lang="en-US" sz="1600" i="1">
                            <a:ea typeface="Calibri" panose="020F0502020204030204" pitchFamily="34" charset="0"/>
                            <a:cs typeface="Times New Roman" panose="02020603050405020304" pitchFamily="18" charset="0"/>
                          </a:rPr>
                        </m:ctrlPr>
                      </m:fPr>
                      <m:num>
                        <m:r>
                          <a:rPr lang="en-US" sz="1600" i="1">
                            <a:ea typeface="Calibri" panose="020F0502020204030204" pitchFamily="34" charset="0"/>
                            <a:cs typeface="Times New Roman" panose="02020603050405020304" pitchFamily="18" charset="0"/>
                          </a:rPr>
                          <m:t>1</m:t>
                        </m:r>
                      </m:num>
                      <m:den>
                        <m:r>
                          <a:rPr lang="en-US" sz="1600" i="1">
                            <a:ea typeface="Calibri" panose="020F0502020204030204" pitchFamily="34" charset="0"/>
                            <a:cs typeface="Times New Roman" panose="02020603050405020304" pitchFamily="18" charset="0"/>
                          </a:rPr>
                          <m:t>𝑛</m:t>
                        </m:r>
                      </m:den>
                    </m:f>
                    <m:nary>
                      <m:naryPr>
                        <m:chr m:val="∑"/>
                        <m:limLoc m:val="undOvr"/>
                        <m:ctrlPr>
                          <a:rPr lang="en-US" sz="1600" i="1">
                            <a:ea typeface="Calibri" panose="020F0502020204030204" pitchFamily="34" charset="0"/>
                            <a:cs typeface="Times New Roman" panose="02020603050405020304" pitchFamily="18" charset="0"/>
                          </a:rPr>
                        </m:ctrlPr>
                      </m:naryPr>
                      <m:sub>
                        <m:r>
                          <a:rPr lang="en-US" sz="1600" i="1">
                            <a:ea typeface="Calibri" panose="020F0502020204030204" pitchFamily="34" charset="0"/>
                            <a:cs typeface="Times New Roman" panose="02020603050405020304" pitchFamily="18" charset="0"/>
                          </a:rPr>
                          <m:t>𝑡</m:t>
                        </m:r>
                        <m:r>
                          <a:rPr lang="en-US" sz="1600" i="1">
                            <a:ea typeface="Calibri" panose="020F0502020204030204" pitchFamily="34" charset="0"/>
                            <a:cs typeface="Times New Roman" panose="02020603050405020304" pitchFamily="18" charset="0"/>
                          </a:rPr>
                          <m:t>=1</m:t>
                        </m:r>
                      </m:sub>
                      <m:sup>
                        <m:r>
                          <a:rPr lang="en-US" sz="1600" i="1">
                            <a:ea typeface="Calibri" panose="020F0502020204030204" pitchFamily="34" charset="0"/>
                            <a:cs typeface="Times New Roman" panose="02020603050405020304" pitchFamily="18" charset="0"/>
                          </a:rPr>
                          <m:t>𝑛</m:t>
                        </m:r>
                      </m:sup>
                      <m:e>
                        <m:r>
                          <a:rPr lang="en-US" sz="1600" i="1">
                            <a:ea typeface="Calibri" panose="020F0502020204030204" pitchFamily="34" charset="0"/>
                            <a:cs typeface="Times New Roman" panose="02020603050405020304" pitchFamily="18" charset="0"/>
                          </a:rPr>
                          <m:t>|</m:t>
                        </m:r>
                        <m:sSub>
                          <m:sSubPr>
                            <m:ctrlPr>
                              <a:rPr lang="en-US" sz="1600" i="1">
                                <a:ea typeface="Calibri" panose="020F0502020204030204" pitchFamily="34" charset="0"/>
                                <a:cs typeface="Times New Roman" panose="02020603050405020304" pitchFamily="18" charset="0"/>
                              </a:rPr>
                            </m:ctrlPr>
                          </m:sSubPr>
                          <m:e>
                            <m:r>
                              <a:rPr lang="en-US" sz="1600" i="1">
                                <a:ea typeface="Calibri" panose="020F0502020204030204" pitchFamily="34" charset="0"/>
                                <a:cs typeface="Times New Roman" panose="02020603050405020304" pitchFamily="18" charset="0"/>
                              </a:rPr>
                              <m:t>𝐴</m:t>
                            </m:r>
                          </m:e>
                          <m:sub>
                            <m:r>
                              <a:rPr lang="en-US" sz="1600" i="1">
                                <a:ea typeface="Calibri" panose="020F0502020204030204" pitchFamily="34" charset="0"/>
                                <a:cs typeface="Times New Roman" panose="02020603050405020304" pitchFamily="18" charset="0"/>
                              </a:rPr>
                              <m:t>𝑡</m:t>
                            </m:r>
                            <m:r>
                              <a:rPr lang="en-US" sz="1600" i="1">
                                <a:ea typeface="Calibri" panose="020F0502020204030204" pitchFamily="34" charset="0"/>
                                <a:cs typeface="Times New Roman" panose="02020603050405020304" pitchFamily="18" charset="0"/>
                              </a:rPr>
                              <m:t> </m:t>
                            </m:r>
                          </m:sub>
                        </m:sSub>
                        <m:r>
                          <a:rPr lang="en-US" sz="1600" i="1">
                            <a:ea typeface="Calibri" panose="020F0502020204030204" pitchFamily="34" charset="0"/>
                            <a:cs typeface="Times New Roman" panose="02020603050405020304" pitchFamily="18" charset="0"/>
                          </a:rPr>
                          <m:t>− </m:t>
                        </m:r>
                        <m:sSub>
                          <m:sSubPr>
                            <m:ctrlPr>
                              <a:rPr lang="en-US" sz="1600" i="1">
                                <a:ea typeface="Calibri" panose="020F0502020204030204" pitchFamily="34" charset="0"/>
                                <a:cs typeface="Times New Roman" panose="02020603050405020304" pitchFamily="18" charset="0"/>
                              </a:rPr>
                            </m:ctrlPr>
                          </m:sSubPr>
                          <m:e>
                            <m:r>
                              <a:rPr lang="en-US" sz="1600" i="1">
                                <a:ea typeface="Calibri" panose="020F0502020204030204" pitchFamily="34" charset="0"/>
                                <a:cs typeface="Times New Roman" panose="02020603050405020304" pitchFamily="18" charset="0"/>
                              </a:rPr>
                              <m:t>𝐹</m:t>
                            </m:r>
                          </m:e>
                          <m:sub>
                            <m:r>
                              <a:rPr lang="en-US" sz="1600" i="1">
                                <a:ea typeface="Calibri" panose="020F0502020204030204" pitchFamily="34" charset="0"/>
                                <a:cs typeface="Times New Roman" panose="02020603050405020304" pitchFamily="18" charset="0"/>
                              </a:rPr>
                              <m:t>𝑡</m:t>
                            </m:r>
                          </m:sub>
                        </m:sSub>
                        <m:r>
                          <a:rPr lang="en-US" sz="1600" i="1">
                            <a:ea typeface="Calibri" panose="020F0502020204030204" pitchFamily="34" charset="0"/>
                            <a:cs typeface="Times New Roman" panose="02020603050405020304" pitchFamily="18" charset="0"/>
                          </a:rPr>
                          <m:t>|</m:t>
                        </m:r>
                      </m:e>
                    </m:nary>
                  </m:oMath>
                </a14:m>
                <a:endParaRPr lang="en-US" sz="1600" dirty="0">
                  <a:effectLst/>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US" sz="1600" dirty="0">
                    <a:cs typeface="Times New Roman" panose="02020603050405020304" pitchFamily="18" charset="0"/>
                  </a:rPr>
                  <a:t>Weighted average percentage error</a:t>
                </a:r>
                <a:r>
                  <a:rPr lang="en-US" sz="1600" i="1" dirty="0">
                    <a:cs typeface="Times New Roman" panose="02020603050405020304" pitchFamily="18" charset="0"/>
                  </a:rPr>
                  <a:t>: </a:t>
                </a:r>
                <a14:m>
                  <m:oMath xmlns:m="http://schemas.openxmlformats.org/officeDocument/2006/math">
                    <m:r>
                      <a:rPr lang="en-US" sz="1600" b="0" i="1" smtClean="0">
                        <a:latin typeface="Cambria Math" panose="02040503050406030204" pitchFamily="18" charset="0"/>
                      </a:rPr>
                      <m:t> </m:t>
                    </m:r>
                    <m:r>
                      <a:rPr lang="en-US" sz="1600" i="1"/>
                      <m:t>𝑊𝐴𝑃𝐸</m:t>
                    </m:r>
                    <m:r>
                      <a:rPr lang="en-US" sz="1600" i="1"/>
                      <m:t>= </m:t>
                    </m:r>
                    <m:f>
                      <m:fPr>
                        <m:ctrlPr>
                          <a:rPr lang="en-US" sz="1600" i="1"/>
                        </m:ctrlPr>
                      </m:fPr>
                      <m:num>
                        <m:nary>
                          <m:naryPr>
                            <m:chr m:val="∑"/>
                            <m:limLoc m:val="undOvr"/>
                            <m:ctrlPr>
                              <a:rPr lang="en-US" sz="1600" i="1"/>
                            </m:ctrlPr>
                          </m:naryPr>
                          <m:sub>
                            <m:r>
                              <a:rPr lang="en-US" sz="1600" i="1"/>
                              <m:t>𝑡</m:t>
                            </m:r>
                            <m:r>
                              <a:rPr lang="en-US" sz="1600" i="1"/>
                              <m:t>=1</m:t>
                            </m:r>
                          </m:sub>
                          <m:sup>
                            <m:r>
                              <a:rPr lang="en-US" sz="1600" i="1"/>
                              <m:t>𝑛</m:t>
                            </m:r>
                          </m:sup>
                          <m:e>
                            <m:r>
                              <a:rPr lang="en-US" sz="1600" i="1"/>
                              <m:t>|</m:t>
                            </m:r>
                            <m:sSub>
                              <m:sSubPr>
                                <m:ctrlPr>
                                  <a:rPr lang="en-US" sz="1600" i="1"/>
                                </m:ctrlPr>
                              </m:sSubPr>
                              <m:e>
                                <m:r>
                                  <a:rPr lang="en-US" sz="1600" i="1"/>
                                  <m:t>𝐴</m:t>
                                </m:r>
                              </m:e>
                              <m:sub>
                                <m:r>
                                  <a:rPr lang="en-US" sz="1600" i="1"/>
                                  <m:t>𝑡</m:t>
                                </m:r>
                                <m:r>
                                  <a:rPr lang="en-US" sz="1600" i="1"/>
                                  <m:t> </m:t>
                                </m:r>
                              </m:sub>
                            </m:sSub>
                            <m:r>
                              <a:rPr lang="en-US" sz="1600" i="1"/>
                              <m:t>− </m:t>
                            </m:r>
                            <m:sSub>
                              <m:sSubPr>
                                <m:ctrlPr>
                                  <a:rPr lang="en-US" sz="1600" i="1"/>
                                </m:ctrlPr>
                              </m:sSubPr>
                              <m:e>
                                <m:r>
                                  <a:rPr lang="en-US" sz="1600" i="1"/>
                                  <m:t>𝐹</m:t>
                                </m:r>
                              </m:e>
                              <m:sub>
                                <m:r>
                                  <a:rPr lang="en-US" sz="1600" i="1"/>
                                  <m:t>𝑡</m:t>
                                </m:r>
                              </m:sub>
                            </m:sSub>
                            <m:r>
                              <a:rPr lang="en-US" sz="1600" i="1"/>
                              <m:t>|</m:t>
                            </m:r>
                          </m:e>
                        </m:nary>
                      </m:num>
                      <m:den>
                        <m:nary>
                          <m:naryPr>
                            <m:chr m:val="∑"/>
                            <m:limLoc m:val="undOvr"/>
                            <m:ctrlPr>
                              <a:rPr lang="en-US" sz="1600" i="1"/>
                            </m:ctrlPr>
                          </m:naryPr>
                          <m:sub>
                            <m:r>
                              <a:rPr lang="en-US" sz="1600" i="1"/>
                              <m:t>𝑡</m:t>
                            </m:r>
                            <m:r>
                              <a:rPr lang="en-US" sz="1600" i="1"/>
                              <m:t>=1</m:t>
                            </m:r>
                          </m:sub>
                          <m:sup>
                            <m:r>
                              <a:rPr lang="en-US" sz="1600" i="1"/>
                              <m:t>𝑛</m:t>
                            </m:r>
                          </m:sup>
                          <m:e>
                            <m:r>
                              <a:rPr lang="en-US" sz="1600" i="1"/>
                              <m:t>|</m:t>
                            </m:r>
                            <m:sSub>
                              <m:sSubPr>
                                <m:ctrlPr>
                                  <a:rPr lang="en-US" sz="1600" i="1"/>
                                </m:ctrlPr>
                              </m:sSubPr>
                              <m:e>
                                <m:r>
                                  <a:rPr lang="en-US" sz="1600" i="1"/>
                                  <m:t>𝐴</m:t>
                                </m:r>
                              </m:e>
                              <m:sub>
                                <m:r>
                                  <a:rPr lang="en-US" sz="1600" i="1"/>
                                  <m:t>𝑡</m:t>
                                </m:r>
                              </m:sub>
                            </m:sSub>
                          </m:e>
                        </m:nary>
                        <m:r>
                          <a:rPr lang="en-US" sz="1600" i="1"/>
                          <m:t>|</m:t>
                        </m:r>
                      </m:den>
                    </m:f>
                  </m:oMath>
                </a14:m>
                <a:r>
                  <a:rPr lang="en-US" sz="1600" dirty="0">
                    <a:effectLst/>
                  </a:rPr>
                  <a:t> </a:t>
                </a:r>
                <a:endParaRPr lang="en-US" sz="1600" i="1" dirty="0">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62FF8098-04A5-4A48-82A9-55942554C74D}"/>
                  </a:ext>
                </a:extLst>
              </p:cNvPr>
              <p:cNvSpPr>
                <a:spLocks noRot="1" noChangeAspect="1" noMove="1" noResize="1" noEditPoints="1" noAdjustHandles="1" noChangeArrowheads="1" noChangeShapeType="1" noTextEdit="1"/>
              </p:cNvSpPr>
              <p:nvPr/>
            </p:nvSpPr>
            <p:spPr>
              <a:xfrm>
                <a:off x="315386" y="669400"/>
                <a:ext cx="10846854" cy="3317383"/>
              </a:xfrm>
              <a:prstGeom prst="rect">
                <a:avLst/>
              </a:prstGeom>
              <a:blipFill>
                <a:blip r:embed="rId2"/>
                <a:stretch>
                  <a:fillRect l="-234" b="-11832"/>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A5666B9E-8F80-0D4C-ACC9-8E603CAEA4AB}"/>
              </a:ext>
            </a:extLst>
          </p:cNvPr>
          <p:cNvSpPr txBox="1"/>
          <p:nvPr/>
        </p:nvSpPr>
        <p:spPr>
          <a:xfrm>
            <a:off x="2818874" y="4805669"/>
            <a:ext cx="8781819"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Equations</a:t>
            </a:r>
          </a:p>
        </p:txBody>
      </p:sp>
    </p:spTree>
    <p:extLst>
      <p:ext uri="{BB962C8B-B14F-4D97-AF65-F5344CB8AC3E}">
        <p14:creationId xmlns:p14="http://schemas.microsoft.com/office/powerpoint/2010/main" val="236143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10FF9574-4BBE-4B5A-9920-0D96448AB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0D19D840-F28A-4F4B-9E56-A359BFE1E0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7" name="Freeform 5">
              <a:extLst>
                <a:ext uri="{FF2B5EF4-FFF2-40B4-BE49-F238E27FC236}">
                  <a16:creationId xmlns:a16="http://schemas.microsoft.com/office/drawing/2014/main" id="{EE4956D5-1308-4A92-84AB-725AC0CEA9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E24ADD62-39A9-4CFD-83FB-1A2A9E6A3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7">
              <a:extLst>
                <a:ext uri="{FF2B5EF4-FFF2-40B4-BE49-F238E27FC236}">
                  <a16:creationId xmlns:a16="http://schemas.microsoft.com/office/drawing/2014/main" id="{8463B8AB-FFD0-4F4E-97A7-71E7B0750E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48624222-B223-42C6-AED9-0DDCC0E92D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a:extLst>
                <a:ext uri="{FF2B5EF4-FFF2-40B4-BE49-F238E27FC236}">
                  <a16:creationId xmlns:a16="http://schemas.microsoft.com/office/drawing/2014/main" id="{66402327-B972-405E-86E5-37CA916909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3EACDFAD-0B29-4DC7-9558-C7F01D406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318E91E3-D875-4FA6-B04D-5FB3B54CFA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A3AB8C62-DE30-44AA-81AA-CA515B9D7B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6B714CE5-F791-4014-832A-A1A33673E7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A0019FA7-A14A-46B0-BA4D-2ECE46F99F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59BE6DD9-6F0E-485F-AA13-87368CC193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15E16BC9-44D4-48E9-9796-47D551C6F2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FC2B231E-335D-4DBC-A3C8-97A3142B62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B409A89A-81E0-4970-903A-F1B63A3AEE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D51E21BD-01CF-4CD7-B2E8-733CCB689B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AF58A38F-B707-4881-9D52-56A2540912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EFC13ED3-F231-46F5-A635-55EC57BA6D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
              <a:extLst>
                <a:ext uri="{FF2B5EF4-FFF2-40B4-BE49-F238E27FC236}">
                  <a16:creationId xmlns:a16="http://schemas.microsoft.com/office/drawing/2014/main" id="{3EA0FBDF-5C64-45F9-8420-0885C9786D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
              <a:extLst>
                <a:ext uri="{FF2B5EF4-FFF2-40B4-BE49-F238E27FC236}">
                  <a16:creationId xmlns:a16="http://schemas.microsoft.com/office/drawing/2014/main" id="{EF89000D-D460-4445-902C-1295BE1C0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4">
              <a:extLst>
                <a:ext uri="{FF2B5EF4-FFF2-40B4-BE49-F238E27FC236}">
                  <a16:creationId xmlns:a16="http://schemas.microsoft.com/office/drawing/2014/main" id="{4740DDAD-5A76-4B9C-B759-755C93823B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5">
              <a:extLst>
                <a:ext uri="{FF2B5EF4-FFF2-40B4-BE49-F238E27FC236}">
                  <a16:creationId xmlns:a16="http://schemas.microsoft.com/office/drawing/2014/main" id="{A0A6A5DB-BC5B-418E-82C2-DB209996F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18">
            <a:extLst>
              <a:ext uri="{FF2B5EF4-FFF2-40B4-BE49-F238E27FC236}">
                <a16:creationId xmlns:a16="http://schemas.microsoft.com/office/drawing/2014/main" id="{8E84DC5A-B3A9-4053-AAF4-0187449EC7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20" name="Rectangle 119">
              <a:extLst>
                <a:ext uri="{FF2B5EF4-FFF2-40B4-BE49-F238E27FC236}">
                  <a16:creationId xmlns:a16="http://schemas.microsoft.com/office/drawing/2014/main" id="{A781795C-C365-4C33-A2C9-61361F76E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Isosceles Triangle 22">
              <a:extLst>
                <a:ext uri="{FF2B5EF4-FFF2-40B4-BE49-F238E27FC236}">
                  <a16:creationId xmlns:a16="http://schemas.microsoft.com/office/drawing/2014/main" id="{68418604-2B82-460D-9DF0-1E190D436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21">
              <a:extLst>
                <a:ext uri="{FF2B5EF4-FFF2-40B4-BE49-F238E27FC236}">
                  <a16:creationId xmlns:a16="http://schemas.microsoft.com/office/drawing/2014/main" id="{4A1EBE07-F4F4-4B31-813B-1104310C7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09509C9-63C5-E844-A2C2-BC0E9D0116F6}"/>
              </a:ext>
            </a:extLst>
          </p:cNvPr>
          <p:cNvSpPr>
            <a:spLocks noGrp="1"/>
          </p:cNvSpPr>
          <p:nvPr>
            <p:ph type="title"/>
          </p:nvPr>
        </p:nvSpPr>
        <p:spPr>
          <a:xfrm>
            <a:off x="888631" y="2358391"/>
            <a:ext cx="3498979" cy="2453676"/>
          </a:xfrm>
        </p:spPr>
        <p:txBody>
          <a:bodyPr>
            <a:normAutofit/>
          </a:bodyPr>
          <a:lstStyle/>
          <a:p>
            <a:r>
              <a:rPr lang="en-US" dirty="0"/>
              <a:t>Dataset 1</a:t>
            </a:r>
            <a:br>
              <a:rPr lang="en-US" dirty="0"/>
            </a:br>
            <a:r>
              <a:rPr lang="en-US" dirty="0" err="1"/>
              <a:t>train.csv</a:t>
            </a:r>
            <a:r>
              <a:rPr lang="en-US" dirty="0"/>
              <a:t> </a:t>
            </a:r>
          </a:p>
        </p:txBody>
      </p:sp>
      <p:sp>
        <p:nvSpPr>
          <p:cNvPr id="4" name="Slide Number Placeholder 3">
            <a:extLst>
              <a:ext uri="{FF2B5EF4-FFF2-40B4-BE49-F238E27FC236}">
                <a16:creationId xmlns:a16="http://schemas.microsoft.com/office/drawing/2014/main" id="{06ADF215-3DD4-D542-AE33-3C10A7952933}"/>
              </a:ext>
            </a:extLst>
          </p:cNvPr>
          <p:cNvSpPr>
            <a:spLocks noGrp="1"/>
          </p:cNvSpPr>
          <p:nvPr>
            <p:ph type="sldNum" sz="quarter" idx="12"/>
          </p:nvPr>
        </p:nvSpPr>
        <p:spPr>
          <a:xfrm>
            <a:off x="10469880" y="320040"/>
            <a:ext cx="914400" cy="320040"/>
          </a:xfrm>
        </p:spPr>
        <p:txBody>
          <a:bodyPr>
            <a:normAutofit/>
          </a:bodyPr>
          <a:lstStyle/>
          <a:p>
            <a:pPr>
              <a:spcAft>
                <a:spcPts val="600"/>
              </a:spcAft>
            </a:pPr>
            <a:fld id="{D57F1E4F-1CFF-5643-939E-217C01CDF565}" type="slidenum">
              <a:rPr lang="en-US" smtClean="0"/>
              <a:pPr>
                <a:spcAft>
                  <a:spcPts val="600"/>
                </a:spcAft>
              </a:pPr>
              <a:t>4</a:t>
            </a:fld>
            <a:endParaRPr lang="en-US"/>
          </a:p>
        </p:txBody>
      </p:sp>
      <p:sp>
        <p:nvSpPr>
          <p:cNvPr id="124" name="Rectangle 123">
            <a:extLst>
              <a:ext uri="{FF2B5EF4-FFF2-40B4-BE49-F238E27FC236}">
                <a16:creationId xmlns:a16="http://schemas.microsoft.com/office/drawing/2014/main" id="{44CA19CC-FE96-4CE9-9916-F4E2F70D3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8578" y="4265969"/>
            <a:ext cx="6275702" cy="1783994"/>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724C825-D212-704C-B8B4-8DDDD7D08067}"/>
              </a:ext>
            </a:extLst>
          </p:cNvPr>
          <p:cNvSpPr/>
          <p:nvPr/>
        </p:nvSpPr>
        <p:spPr>
          <a:xfrm>
            <a:off x="3203482" y="3043024"/>
            <a:ext cx="480879" cy="49377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2" name="Table 61">
            <a:extLst>
              <a:ext uri="{FF2B5EF4-FFF2-40B4-BE49-F238E27FC236}">
                <a16:creationId xmlns:a16="http://schemas.microsoft.com/office/drawing/2014/main" id="{AA8AF8A3-71CA-4E4E-882A-5E14258B255B}"/>
              </a:ext>
            </a:extLst>
          </p:cNvPr>
          <p:cNvGraphicFramePr>
            <a:graphicFrameLocks noGrp="1"/>
          </p:cNvGraphicFramePr>
          <p:nvPr>
            <p:extLst>
              <p:ext uri="{D42A27DB-BD31-4B8C-83A1-F6EECF244321}">
                <p14:modId xmlns:p14="http://schemas.microsoft.com/office/powerpoint/2010/main" val="3298646242"/>
              </p:ext>
            </p:extLst>
          </p:nvPr>
        </p:nvGraphicFramePr>
        <p:xfrm>
          <a:off x="4715205" y="1649583"/>
          <a:ext cx="6837986" cy="4389355"/>
        </p:xfrm>
        <a:graphic>
          <a:graphicData uri="http://schemas.openxmlformats.org/drawingml/2006/table">
            <a:tbl>
              <a:tblPr/>
              <a:tblGrid>
                <a:gridCol w="1719942">
                  <a:extLst>
                    <a:ext uri="{9D8B030D-6E8A-4147-A177-3AD203B41FA5}">
                      <a16:colId xmlns:a16="http://schemas.microsoft.com/office/drawing/2014/main" val="4145639198"/>
                    </a:ext>
                  </a:extLst>
                </a:gridCol>
                <a:gridCol w="909414">
                  <a:extLst>
                    <a:ext uri="{9D8B030D-6E8A-4147-A177-3AD203B41FA5}">
                      <a16:colId xmlns:a16="http://schemas.microsoft.com/office/drawing/2014/main" val="302929121"/>
                    </a:ext>
                  </a:extLst>
                </a:gridCol>
                <a:gridCol w="1959700">
                  <a:extLst>
                    <a:ext uri="{9D8B030D-6E8A-4147-A177-3AD203B41FA5}">
                      <a16:colId xmlns:a16="http://schemas.microsoft.com/office/drawing/2014/main" val="1727296506"/>
                    </a:ext>
                  </a:extLst>
                </a:gridCol>
                <a:gridCol w="1075038">
                  <a:extLst>
                    <a:ext uri="{9D8B030D-6E8A-4147-A177-3AD203B41FA5}">
                      <a16:colId xmlns:a16="http://schemas.microsoft.com/office/drawing/2014/main" val="2763971294"/>
                    </a:ext>
                  </a:extLst>
                </a:gridCol>
                <a:gridCol w="1173892">
                  <a:extLst>
                    <a:ext uri="{9D8B030D-6E8A-4147-A177-3AD203B41FA5}">
                      <a16:colId xmlns:a16="http://schemas.microsoft.com/office/drawing/2014/main" val="894240097"/>
                    </a:ext>
                  </a:extLst>
                </a:gridCol>
              </a:tblGrid>
              <a:tr h="649770">
                <a:tc>
                  <a:txBody>
                    <a:bodyPr/>
                    <a:lstStyle/>
                    <a:p>
                      <a:pPr algn="l" fontAlgn="ctr"/>
                      <a:r>
                        <a:rPr lang="en-US" sz="1700" b="1" dirty="0">
                          <a:effectLst/>
                        </a:rPr>
                        <a:t>Column Name</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b="1">
                          <a:effectLst/>
                        </a:rPr>
                        <a:t>counts</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b="1">
                          <a:effectLst/>
                        </a:rPr>
                        <a:t>unique_value_pct</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b="1" dirty="0" err="1">
                          <a:effectLst/>
                        </a:rPr>
                        <a:t>nan_pct</a:t>
                      </a:r>
                      <a:endParaRPr lang="en-US" sz="1700" b="1" dirty="0">
                        <a:effectLst/>
                      </a:endParaRP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b="1">
                          <a:effectLst/>
                        </a:rPr>
                        <a:t>data_type</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18002323"/>
                  </a:ext>
                </a:extLst>
              </a:tr>
              <a:tr h="365401">
                <a:tc>
                  <a:txBody>
                    <a:bodyPr/>
                    <a:lstStyle/>
                    <a:p>
                      <a:pPr algn="l" fontAlgn="ctr"/>
                      <a:r>
                        <a:rPr lang="en-US" sz="1700" dirty="0">
                          <a:effectLst/>
                        </a:rPr>
                        <a:t>Sales</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21734</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dirty="0">
                          <a:effectLst/>
                        </a:rPr>
                        <a:t>2.14</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int64</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33027990"/>
                  </a:ext>
                </a:extLst>
              </a:tr>
              <a:tr h="406775">
                <a:tc>
                  <a:txBody>
                    <a:bodyPr/>
                    <a:lstStyle/>
                    <a:p>
                      <a:pPr algn="l" fontAlgn="ctr"/>
                      <a:r>
                        <a:rPr lang="en-US" sz="1700">
                          <a:effectLst/>
                        </a:rPr>
                        <a:t>Customers</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4086</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dirty="0">
                          <a:effectLst/>
                        </a:rPr>
                        <a:t>0.40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int64</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0613116"/>
                  </a:ext>
                </a:extLst>
              </a:tr>
              <a:tr h="365401">
                <a:tc>
                  <a:txBody>
                    <a:bodyPr/>
                    <a:lstStyle/>
                    <a:p>
                      <a:pPr algn="l" fontAlgn="ctr"/>
                      <a:r>
                        <a:rPr lang="en-US" sz="1700" dirty="0">
                          <a:effectLst/>
                        </a:rPr>
                        <a:t>Store</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1115</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dirty="0">
                          <a:effectLst/>
                        </a:rPr>
                        <a:t>0.11</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int64</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1501813"/>
                  </a:ext>
                </a:extLst>
              </a:tr>
              <a:tr h="481237">
                <a:tc>
                  <a:txBody>
                    <a:bodyPr/>
                    <a:lstStyle/>
                    <a:p>
                      <a:pPr algn="l" fontAlgn="ctr"/>
                      <a:r>
                        <a:rPr lang="en-US" sz="1700" dirty="0">
                          <a:effectLst/>
                        </a:rPr>
                        <a:t>Date</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942</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dirty="0">
                          <a:effectLst/>
                        </a:rPr>
                        <a:t>0.09</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dirty="0">
                          <a:effectLst/>
                        </a:rPr>
                        <a:t>object</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51848185"/>
                  </a:ext>
                </a:extLst>
              </a:tr>
              <a:tr h="417187">
                <a:tc>
                  <a:txBody>
                    <a:bodyPr/>
                    <a:lstStyle/>
                    <a:p>
                      <a:pPr algn="l" fontAlgn="ctr"/>
                      <a:r>
                        <a:rPr lang="en-US" sz="1700" dirty="0" err="1">
                          <a:effectLst/>
                        </a:rPr>
                        <a:t>DayOfWeek</a:t>
                      </a:r>
                      <a:endParaRPr lang="en-US" sz="1700" dirty="0">
                        <a:effectLst/>
                      </a:endParaRP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7</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dirty="0">
                          <a:effectLst/>
                        </a:rPr>
                        <a:t>0.0007</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int64</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68060790"/>
                  </a:ext>
                </a:extLst>
              </a:tr>
              <a:tr h="439838">
                <a:tc>
                  <a:txBody>
                    <a:bodyPr/>
                    <a:lstStyle/>
                    <a:p>
                      <a:pPr algn="l" fontAlgn="ctr"/>
                      <a:r>
                        <a:rPr lang="en-US" sz="1700">
                          <a:effectLst/>
                        </a:rPr>
                        <a:t>StateHoliday</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5</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dirty="0">
                          <a:effectLst/>
                        </a:rPr>
                        <a:t>0.0005</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object</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14014433"/>
                  </a:ext>
                </a:extLst>
              </a:tr>
              <a:tr h="365401">
                <a:tc>
                  <a:txBody>
                    <a:bodyPr/>
                    <a:lstStyle/>
                    <a:p>
                      <a:pPr algn="l" fontAlgn="ctr"/>
                      <a:r>
                        <a:rPr lang="en-US" sz="1700">
                          <a:effectLst/>
                        </a:rPr>
                        <a:t>Open</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2</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0.0002</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int64</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88509189"/>
                  </a:ext>
                </a:extLst>
              </a:tr>
              <a:tr h="365401">
                <a:tc>
                  <a:txBody>
                    <a:bodyPr/>
                    <a:lstStyle/>
                    <a:p>
                      <a:pPr algn="l" fontAlgn="ctr"/>
                      <a:r>
                        <a:rPr lang="en-US" sz="1700">
                          <a:effectLst/>
                        </a:rPr>
                        <a:t>Promo</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2</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0.0002</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int64</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6638780"/>
                  </a:ext>
                </a:extLst>
              </a:tr>
              <a:tr h="532944">
                <a:tc>
                  <a:txBody>
                    <a:bodyPr/>
                    <a:lstStyle/>
                    <a:p>
                      <a:pPr algn="l" fontAlgn="ctr"/>
                      <a:r>
                        <a:rPr lang="en-US" sz="1700" dirty="0" err="1">
                          <a:effectLst/>
                        </a:rPr>
                        <a:t>SchoolHoliday</a:t>
                      </a:r>
                      <a:endParaRPr lang="en-US" sz="1700" dirty="0">
                        <a:effectLst/>
                      </a:endParaRP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2</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dirty="0">
                          <a:effectLst/>
                        </a:rPr>
                        <a:t>0.0002</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a:effectLst/>
                        </a:rPr>
                        <a:t>0.0</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700" dirty="0">
                          <a:effectLst/>
                        </a:rPr>
                        <a:t>int64</a:t>
                      </a:r>
                    </a:p>
                  </a:txBody>
                  <a:tcPr marL="36912" marR="36912" marT="36912" marB="369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34539355"/>
                  </a:ext>
                </a:extLst>
              </a:tr>
            </a:tbl>
          </a:graphicData>
        </a:graphic>
      </p:graphicFrame>
      <p:sp>
        <p:nvSpPr>
          <p:cNvPr id="63" name="Rectangle 1">
            <a:extLst>
              <a:ext uri="{FF2B5EF4-FFF2-40B4-BE49-F238E27FC236}">
                <a16:creationId xmlns:a16="http://schemas.microsoft.com/office/drawing/2014/main" id="{FB9BC733-00C3-1947-8F44-D488E9999BD3}"/>
              </a:ext>
            </a:extLst>
          </p:cNvPr>
          <p:cNvSpPr>
            <a:spLocks noChangeArrowheads="1"/>
          </p:cNvSpPr>
          <p:nvPr/>
        </p:nvSpPr>
        <p:spPr bwMode="auto">
          <a:xfrm>
            <a:off x="5527675" y="795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TextBox 87">
            <a:extLst>
              <a:ext uri="{FF2B5EF4-FFF2-40B4-BE49-F238E27FC236}">
                <a16:creationId xmlns:a16="http://schemas.microsoft.com/office/drawing/2014/main" id="{013FF262-2F55-D145-911B-DA86F9DABBE3}"/>
              </a:ext>
            </a:extLst>
          </p:cNvPr>
          <p:cNvSpPr txBox="1"/>
          <p:nvPr/>
        </p:nvSpPr>
        <p:spPr>
          <a:xfrm>
            <a:off x="4602341" y="6077933"/>
            <a:ext cx="6576854" cy="523220"/>
          </a:xfrm>
          <a:prstGeom prst="rect">
            <a:avLst/>
          </a:prstGeom>
          <a:noFill/>
        </p:spPr>
        <p:txBody>
          <a:bodyPr wrap="square" rtlCol="0" anchor="b">
            <a:spAutoFit/>
          </a:bodyPr>
          <a:lstStyle/>
          <a:p>
            <a:r>
              <a:rPr lang="en-US" sz="1400" dirty="0">
                <a:solidFill>
                  <a:schemeClr val="accent1"/>
                </a:solidFill>
              </a:rPr>
              <a:t> </a:t>
            </a:r>
            <a:r>
              <a:rPr lang="en-US" sz="1400" dirty="0" err="1">
                <a:solidFill>
                  <a:schemeClr val="accent1"/>
                </a:solidFill>
              </a:rPr>
              <a:t>StateHoliday</a:t>
            </a:r>
            <a:r>
              <a:rPr lang="en-US" sz="1400" dirty="0">
                <a:solidFill>
                  <a:schemeClr val="accent1"/>
                </a:solidFill>
              </a:rPr>
              <a:t>: a = public holiday, b = Easter holiday, c = Christmas, 0 = None</a:t>
            </a:r>
          </a:p>
          <a:p>
            <a:r>
              <a:rPr lang="en-US" sz="1400" dirty="0">
                <a:solidFill>
                  <a:schemeClr val="accent1"/>
                </a:solidFill>
              </a:rPr>
              <a:t> </a:t>
            </a:r>
          </a:p>
        </p:txBody>
      </p:sp>
      <p:sp>
        <p:nvSpPr>
          <p:cNvPr id="147" name="TextBox 146">
            <a:extLst>
              <a:ext uri="{FF2B5EF4-FFF2-40B4-BE49-F238E27FC236}">
                <a16:creationId xmlns:a16="http://schemas.microsoft.com/office/drawing/2014/main" id="{BC8E3FDA-7578-F649-B30D-A4617BB33947}"/>
              </a:ext>
            </a:extLst>
          </p:cNvPr>
          <p:cNvSpPr txBox="1"/>
          <p:nvPr/>
        </p:nvSpPr>
        <p:spPr>
          <a:xfrm>
            <a:off x="4676276" y="834334"/>
            <a:ext cx="515515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1,017,209 data samples</a:t>
            </a:r>
          </a:p>
          <a:p>
            <a:pPr marL="285750" indent="-285750">
              <a:buFont typeface="Arial" panose="020B0604020202020204" pitchFamily="34" charset="0"/>
              <a:buChar char="•"/>
            </a:pPr>
            <a:r>
              <a:rPr lang="en-US" sz="1600" dirty="0"/>
              <a:t>9 variables (7 num,  2 cat)</a:t>
            </a:r>
          </a:p>
          <a:p>
            <a:pPr marL="285750" indent="-285750">
              <a:buFont typeface="Arial" panose="020B0604020202020204" pitchFamily="34" charset="0"/>
              <a:buChar char="•"/>
            </a:pPr>
            <a:r>
              <a:rPr lang="en-US" sz="1600" dirty="0"/>
              <a:t>Date:  2013/01/01 ~ 2015/07/31</a:t>
            </a:r>
          </a:p>
          <a:p>
            <a:endParaRPr lang="en-US" sz="1600" dirty="0"/>
          </a:p>
        </p:txBody>
      </p:sp>
    </p:spTree>
    <p:extLst>
      <p:ext uri="{BB962C8B-B14F-4D97-AF65-F5344CB8AC3E}">
        <p14:creationId xmlns:p14="http://schemas.microsoft.com/office/powerpoint/2010/main" val="3136381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7A3F9BF-D86E-DB45-93A3-775938F5BD8D}"/>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40</a:t>
            </a:fld>
            <a:endParaRPr lang="en-US" kern="1200">
              <a:solidFill>
                <a:schemeClr val="tx1"/>
              </a:solidFill>
              <a:latin typeface="+mn-lt"/>
              <a:ea typeface="+mn-ea"/>
              <a:cs typeface="+mn-cs"/>
            </a:endParaRPr>
          </a:p>
        </p:txBody>
      </p:sp>
      <p:pic>
        <p:nvPicPr>
          <p:cNvPr id="57" name="Picture 56" descr="A picture containing text&#10;&#10;Description automatically generated">
            <a:extLst>
              <a:ext uri="{FF2B5EF4-FFF2-40B4-BE49-F238E27FC236}">
                <a16:creationId xmlns:a16="http://schemas.microsoft.com/office/drawing/2014/main" id="{71DDCCF1-A29C-334A-825F-EA2CDF363C40}"/>
              </a:ext>
            </a:extLst>
          </p:cNvPr>
          <p:cNvPicPr/>
          <p:nvPr/>
        </p:nvPicPr>
        <p:blipFill>
          <a:blip r:embed="rId2"/>
          <a:stretch>
            <a:fillRect/>
          </a:stretch>
        </p:blipFill>
        <p:spPr>
          <a:xfrm>
            <a:off x="672573" y="562533"/>
            <a:ext cx="6236220" cy="2147854"/>
          </a:xfrm>
          <a:prstGeom prst="rect">
            <a:avLst/>
          </a:prstGeom>
        </p:spPr>
      </p:pic>
      <p:sp>
        <p:nvSpPr>
          <p:cNvPr id="59" name="TextBox 58">
            <a:extLst>
              <a:ext uri="{FF2B5EF4-FFF2-40B4-BE49-F238E27FC236}">
                <a16:creationId xmlns:a16="http://schemas.microsoft.com/office/drawing/2014/main" id="{90EDE155-7E2F-3144-8D1D-2266254C20F5}"/>
              </a:ext>
            </a:extLst>
          </p:cNvPr>
          <p:cNvSpPr txBox="1"/>
          <p:nvPr/>
        </p:nvSpPr>
        <p:spPr>
          <a:xfrm>
            <a:off x="1677040" y="4805669"/>
            <a:ext cx="9923653"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Parameters and value set up for Auto Arima Model </a:t>
            </a:r>
          </a:p>
        </p:txBody>
      </p:sp>
    </p:spTree>
    <p:extLst>
      <p:ext uri="{BB962C8B-B14F-4D97-AF65-F5344CB8AC3E}">
        <p14:creationId xmlns:p14="http://schemas.microsoft.com/office/powerpoint/2010/main" val="1530686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92726C1A-135C-FB4F-B5CC-1D0A359CA887}"/>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41</a:t>
            </a:fld>
            <a:endParaRPr lang="en-US" kern="120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D35D5BEF-1951-2F49-9995-E4C20A3BCC98}"/>
              </a:ext>
            </a:extLst>
          </p:cNvPr>
          <p:cNvSpPr txBox="1"/>
          <p:nvPr/>
        </p:nvSpPr>
        <p:spPr>
          <a:xfrm>
            <a:off x="508526" y="4805669"/>
            <a:ext cx="11092167"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Model Evaluation - Auto Arima Best 20 vs. Mean Method   </a:t>
            </a:r>
          </a:p>
        </p:txBody>
      </p:sp>
      <p:pic>
        <p:nvPicPr>
          <p:cNvPr id="59" name="Picture 58" descr="Chart, line chart&#10;&#10;Description automatically generated">
            <a:extLst>
              <a:ext uri="{FF2B5EF4-FFF2-40B4-BE49-F238E27FC236}">
                <a16:creationId xmlns:a16="http://schemas.microsoft.com/office/drawing/2014/main" id="{C88CC5DF-5B06-234A-81EE-0749713555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80594" y="432840"/>
            <a:ext cx="6899526" cy="3833354"/>
          </a:xfrm>
          <a:prstGeom prst="rect">
            <a:avLst/>
          </a:prstGeom>
          <a:noFill/>
          <a:ln>
            <a:noFill/>
          </a:ln>
        </p:spPr>
      </p:pic>
    </p:spTree>
    <p:extLst>
      <p:ext uri="{BB962C8B-B14F-4D97-AF65-F5344CB8AC3E}">
        <p14:creationId xmlns:p14="http://schemas.microsoft.com/office/powerpoint/2010/main" val="1475782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157D568D-51B5-AC4F-9367-1DD5688582CC}"/>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42</a:t>
            </a:fld>
            <a:endParaRPr lang="en-US" kern="1200">
              <a:solidFill>
                <a:schemeClr val="tx1"/>
              </a:solidFill>
              <a:latin typeface="+mn-lt"/>
              <a:ea typeface="+mn-ea"/>
              <a:cs typeface="+mn-cs"/>
            </a:endParaRPr>
          </a:p>
        </p:txBody>
      </p:sp>
      <p:pic>
        <p:nvPicPr>
          <p:cNvPr id="57" name="Picture 56" descr="Chart, line chart&#10;&#10;Description automatically generated">
            <a:extLst>
              <a:ext uri="{FF2B5EF4-FFF2-40B4-BE49-F238E27FC236}">
                <a16:creationId xmlns:a16="http://schemas.microsoft.com/office/drawing/2014/main" id="{338CC3C3-DBB3-D445-B651-716D551E35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1986" y="562609"/>
            <a:ext cx="6774816" cy="3847345"/>
          </a:xfrm>
          <a:prstGeom prst="rect">
            <a:avLst/>
          </a:prstGeom>
          <a:noFill/>
          <a:ln>
            <a:noFill/>
          </a:ln>
        </p:spPr>
      </p:pic>
      <p:sp>
        <p:nvSpPr>
          <p:cNvPr id="59" name="TextBox 58">
            <a:extLst>
              <a:ext uri="{FF2B5EF4-FFF2-40B4-BE49-F238E27FC236}">
                <a16:creationId xmlns:a16="http://schemas.microsoft.com/office/drawing/2014/main" id="{025191E6-1D45-9048-A2DB-5C9DB39E0058}"/>
              </a:ext>
            </a:extLst>
          </p:cNvPr>
          <p:cNvSpPr txBox="1"/>
          <p:nvPr/>
        </p:nvSpPr>
        <p:spPr>
          <a:xfrm>
            <a:off x="508526" y="4805669"/>
            <a:ext cx="11795363"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Model Evaluation - Auto Arima Middle 20 vs. Mean Method   </a:t>
            </a:r>
          </a:p>
        </p:txBody>
      </p:sp>
    </p:spTree>
    <p:extLst>
      <p:ext uri="{BB962C8B-B14F-4D97-AF65-F5344CB8AC3E}">
        <p14:creationId xmlns:p14="http://schemas.microsoft.com/office/powerpoint/2010/main" val="1642761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F7F4523F-B333-7042-993B-B736DEC0E4C9}"/>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43</a:t>
            </a:fld>
            <a:endParaRPr lang="en-US" kern="1200">
              <a:solidFill>
                <a:schemeClr val="tx1"/>
              </a:solidFill>
              <a:latin typeface="+mn-lt"/>
              <a:ea typeface="+mn-ea"/>
              <a:cs typeface="+mn-cs"/>
            </a:endParaRPr>
          </a:p>
        </p:txBody>
      </p:sp>
      <p:pic>
        <p:nvPicPr>
          <p:cNvPr id="57" name="Picture 56" descr="Chart, line chart&#10;&#10;Description automatically generated">
            <a:extLst>
              <a:ext uri="{FF2B5EF4-FFF2-40B4-BE49-F238E27FC236}">
                <a16:creationId xmlns:a16="http://schemas.microsoft.com/office/drawing/2014/main" id="{B01B7D64-91F8-914E-BFE4-60E7F8EA1BE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86930" y="532771"/>
            <a:ext cx="6847959" cy="3668839"/>
          </a:xfrm>
          <a:prstGeom prst="rect">
            <a:avLst/>
          </a:prstGeom>
          <a:noFill/>
          <a:ln>
            <a:noFill/>
          </a:ln>
        </p:spPr>
      </p:pic>
      <p:sp>
        <p:nvSpPr>
          <p:cNvPr id="59" name="TextBox 58">
            <a:extLst>
              <a:ext uri="{FF2B5EF4-FFF2-40B4-BE49-F238E27FC236}">
                <a16:creationId xmlns:a16="http://schemas.microsoft.com/office/drawing/2014/main" id="{EE41D1C3-93FA-F641-AAFD-57632EA33C4B}"/>
              </a:ext>
            </a:extLst>
          </p:cNvPr>
          <p:cNvSpPr txBox="1"/>
          <p:nvPr/>
        </p:nvSpPr>
        <p:spPr>
          <a:xfrm>
            <a:off x="508526" y="4805669"/>
            <a:ext cx="11795363"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a:solidFill>
                  <a:schemeClr val="bg1"/>
                </a:solidFill>
              </a:rPr>
              <a:t>Model Evaluation - Auto Arima Worst 20 vs. Mean Method   </a:t>
            </a:r>
          </a:p>
        </p:txBody>
      </p:sp>
    </p:spTree>
    <p:extLst>
      <p:ext uri="{BB962C8B-B14F-4D97-AF65-F5344CB8AC3E}">
        <p14:creationId xmlns:p14="http://schemas.microsoft.com/office/powerpoint/2010/main" val="1442226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4"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5"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0"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1"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6" name="Rectangle 65">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8C0AC90-4CA9-6C42-9DD7-FBE1F9A4430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D57F1E4F-1CFF-5643-939E-217C01CDF565}" type="slidenum">
              <a:rPr lang="en-US" kern="1200">
                <a:solidFill>
                  <a:schemeClr val="tx1"/>
                </a:solidFill>
                <a:latin typeface="+mn-lt"/>
                <a:ea typeface="+mn-ea"/>
                <a:cs typeface="+mn-cs"/>
              </a:rPr>
              <a:pPr>
                <a:spcAft>
                  <a:spcPts val="600"/>
                </a:spcAft>
              </a:pPr>
              <a:t>44</a:t>
            </a:fld>
            <a:endParaRPr lang="en-US" kern="1200">
              <a:solidFill>
                <a:schemeClr val="tx1"/>
              </a:solidFill>
              <a:latin typeface="+mn-lt"/>
              <a:ea typeface="+mn-ea"/>
              <a:cs typeface="+mn-cs"/>
            </a:endParaRPr>
          </a:p>
        </p:txBody>
      </p:sp>
      <p:sp>
        <p:nvSpPr>
          <p:cNvPr id="5" name="Rectangle 4">
            <a:extLst>
              <a:ext uri="{FF2B5EF4-FFF2-40B4-BE49-F238E27FC236}">
                <a16:creationId xmlns:a16="http://schemas.microsoft.com/office/drawing/2014/main" id="{28447C22-D116-9C44-B6D2-79112949C290}"/>
              </a:ext>
            </a:extLst>
          </p:cNvPr>
          <p:cNvSpPr/>
          <p:nvPr/>
        </p:nvSpPr>
        <p:spPr>
          <a:xfrm>
            <a:off x="233932" y="319424"/>
            <a:ext cx="11250837" cy="4171278"/>
          </a:xfrm>
          <a:prstGeom prst="rect">
            <a:avLst/>
          </a:prstGeom>
        </p:spPr>
        <p:txBody>
          <a:bodyPr vert="horz" lIns="91440" tIns="45720" rIns="91440" bIns="45720" rtlCol="0" anchor="ctr">
            <a:noAutofit/>
          </a:bodyPr>
          <a:lstStyle/>
          <a:p>
            <a:pPr defTabSz="914400">
              <a:lnSpc>
                <a:spcPct val="110000"/>
              </a:lnSpc>
              <a:spcBef>
                <a:spcPts val="1200"/>
              </a:spcBef>
              <a:buClr>
                <a:schemeClr val="accent1"/>
              </a:buClr>
              <a:buSzPct val="110000"/>
            </a:pPr>
            <a:r>
              <a:rPr lang="en-US" sz="1400" b="1" u="sng" dirty="0"/>
              <a:t>References</a:t>
            </a:r>
            <a:endParaRPr lang="en-US" sz="1400" b="1" dirty="0"/>
          </a:p>
          <a:p>
            <a:pPr defTabSz="914400">
              <a:lnSpc>
                <a:spcPct val="110000"/>
              </a:lnSpc>
              <a:buClr>
                <a:schemeClr val="accent1"/>
              </a:buClr>
              <a:buSzPct val="110000"/>
            </a:pPr>
            <a:r>
              <a:rPr lang="en-US" sz="1200" dirty="0"/>
              <a:t> </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2"/>
              </a:rPr>
              <a:t>https://www.kaggle.com/c/rossmann-store-sales/data?select=train.csv</a:t>
            </a:r>
            <a:r>
              <a:rPr lang="en-US" sz="1200" dirty="0"/>
              <a:t> (assessed Dec 14, 2020)</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3"/>
              </a:rPr>
              <a:t>https://www.kaggle.com/c/rossmann-store-sales/data?select=store.csv</a:t>
            </a:r>
            <a:r>
              <a:rPr lang="en-US" sz="1200" dirty="0"/>
              <a:t> (assessed Dec 14, 2020)</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4"/>
              </a:rPr>
              <a:t>https://towardsdatascience.com/time-series-forecasting-using-auto-arima-in-python-bb83e49210cd</a:t>
            </a:r>
            <a:r>
              <a:rPr lang="en-US" sz="1200" dirty="0"/>
              <a:t> , </a:t>
            </a:r>
            <a:r>
              <a:rPr lang="en-US" sz="1200" i="1" dirty="0" err="1"/>
              <a:t>Sushmitha</a:t>
            </a:r>
            <a:r>
              <a:rPr lang="en-US" sz="1200" i="1" dirty="0"/>
              <a:t> </a:t>
            </a:r>
            <a:r>
              <a:rPr lang="en-US" sz="1200" i="1" dirty="0" err="1"/>
              <a:t>Pulagam</a:t>
            </a:r>
            <a:r>
              <a:rPr lang="en-US" sz="1200" dirty="0"/>
              <a:t> (assessed Dec 20, 2020)</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i="1" dirty="0"/>
              <a:t>Rob J Hyndman, George </a:t>
            </a:r>
            <a:r>
              <a:rPr lang="en-US" sz="1200" i="1" dirty="0" err="1"/>
              <a:t>Athanasopoulos</a:t>
            </a:r>
            <a:r>
              <a:rPr lang="en-US" sz="1200" i="1" dirty="0"/>
              <a:t> (2018) Forecasting: Principles and Practice, </a:t>
            </a:r>
            <a:r>
              <a:rPr lang="en-US" sz="1200" dirty="0"/>
              <a:t>2nd edition, </a:t>
            </a:r>
            <a:r>
              <a:rPr lang="en-US" sz="1200" dirty="0" err="1"/>
              <a:t>OTexts</a:t>
            </a:r>
            <a:r>
              <a:rPr lang="en-US" sz="1200" dirty="0"/>
              <a:t>: Melbourne, Australia. </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5"/>
              </a:rPr>
              <a:t>https://www.linkedin.com/pulse/reading-acf-pacf-plots-missing-manual-cheatsheet-saqib-ali/</a:t>
            </a:r>
            <a:r>
              <a:rPr lang="en-US" sz="1200" dirty="0"/>
              <a:t> , </a:t>
            </a:r>
            <a:r>
              <a:rPr lang="en-US" sz="1200" i="1" dirty="0"/>
              <a:t>Saqib Ali</a:t>
            </a:r>
            <a:r>
              <a:rPr lang="en-US" sz="1200" dirty="0"/>
              <a:t> (assessed Dec 28, 2020)</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6"/>
              </a:rPr>
              <a:t>https://towardsdatascience.com/introduction-to-aic-akaike-information-criterion-9c9ba1c96ced</a:t>
            </a:r>
            <a:r>
              <a:rPr lang="en-US" sz="1200" dirty="0"/>
              <a:t> , </a:t>
            </a:r>
            <a:r>
              <a:rPr lang="en-US" sz="1200" i="1" dirty="0"/>
              <a:t>Alexandre </a:t>
            </a:r>
            <a:r>
              <a:rPr lang="en-US" sz="1200" i="1" dirty="0" err="1"/>
              <a:t>Zajic</a:t>
            </a:r>
            <a:r>
              <a:rPr lang="en-US" sz="1200" dirty="0"/>
              <a:t> (assessed Jan 2, 2021)</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7"/>
              </a:rPr>
              <a:t>https://uhurunetwork.com/business-dashboard/</a:t>
            </a:r>
            <a:r>
              <a:rPr lang="en-US" sz="1200" dirty="0"/>
              <a:t> (assessed Jan 14, 2021)</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8"/>
              </a:rPr>
              <a:t>https://mashmetrics.com/marketing-reports-dashboards-performance-alerts-pros-cons-of-each/</a:t>
            </a:r>
            <a:r>
              <a:rPr lang="en-US" sz="1200" dirty="0"/>
              <a:t> (assessed Jan 14, 2021)</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9"/>
              </a:rPr>
              <a:t>https://machinelearningmastery.com/how-to-develop-baseline-forecasts-for-multi-site-multivariate-air-pollution-time-series-forecasting/</a:t>
            </a:r>
            <a:r>
              <a:rPr lang="en-US" sz="1200" dirty="0"/>
              <a:t> ,</a:t>
            </a:r>
            <a:r>
              <a:rPr lang="en-US" sz="1200" i="1" dirty="0"/>
              <a:t>Jason Brownlee </a:t>
            </a:r>
            <a:r>
              <a:rPr lang="en-US" sz="1200" dirty="0"/>
              <a:t>(assessed Jan 20, 2021)</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10"/>
              </a:rPr>
              <a:t>https://machinelearningmastery.com/time-series-forecasting-methods-in-python-cheat-sheet/</a:t>
            </a:r>
            <a:r>
              <a:rPr lang="en-US" sz="1200" dirty="0"/>
              <a:t> , </a:t>
            </a:r>
            <a:r>
              <a:rPr lang="en-US" sz="1200" i="1" dirty="0"/>
              <a:t>Jason Brownlee </a:t>
            </a:r>
            <a:r>
              <a:rPr lang="en-US" sz="1200" dirty="0"/>
              <a:t>(assessed Jan 20, 2021)</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11"/>
              </a:rPr>
              <a:t>https://machinelearningmastery.com/remove-trends-seasonality-difference-transform-python/</a:t>
            </a:r>
            <a:r>
              <a:rPr lang="en-US" sz="1200" dirty="0"/>
              <a:t>, </a:t>
            </a:r>
            <a:r>
              <a:rPr lang="en-US" sz="1200" i="1" dirty="0"/>
              <a:t>Jason Brownlee</a:t>
            </a:r>
            <a:r>
              <a:rPr lang="en-US" sz="1200" dirty="0"/>
              <a:t> (assessed Jan 22, 2021)</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12"/>
              </a:rPr>
              <a:t>https://www.baeldung.com/cs/mape-vs-wape-vs-wmape</a:t>
            </a:r>
            <a:r>
              <a:rPr lang="en-US" sz="1200" dirty="0"/>
              <a:t> (assessed Jan 22, 2021)</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13"/>
              </a:rPr>
              <a:t>https://www.thebalancesmb.com/pharmacy-merchandising-how-to-boost-sales-2663853</a:t>
            </a:r>
            <a:r>
              <a:rPr lang="en-US" sz="1200" dirty="0"/>
              <a:t>, </a:t>
            </a:r>
            <a:r>
              <a:rPr lang="en-US" sz="1200" i="1" dirty="0"/>
              <a:t>Amanda Baltazar</a:t>
            </a:r>
            <a:r>
              <a:rPr lang="en-US" sz="1200" dirty="0"/>
              <a:t> (assessed Jan 22, 2021)</a:t>
            </a:r>
          </a:p>
          <a:p>
            <a:pPr marL="342900" marR="0" lvl="0" indent="-228600" defTabSz="914400">
              <a:lnSpc>
                <a:spcPct val="110000"/>
              </a:lnSpc>
              <a:spcBef>
                <a:spcPts val="0"/>
              </a:spcBef>
              <a:spcAft>
                <a:spcPts val="0"/>
              </a:spcAft>
              <a:buClr>
                <a:schemeClr val="accent1"/>
              </a:buClr>
              <a:buSzPct val="110000"/>
              <a:buFont typeface="Wingdings" panose="05000000000000000000" pitchFamily="2" charset="2"/>
              <a:buChar char="§"/>
            </a:pPr>
            <a:r>
              <a:rPr lang="en-US" sz="1200" u="sng" dirty="0">
                <a:hlinkClick r:id="rId14"/>
              </a:rPr>
              <a:t>https://en.wikipedia.org/wiki/Kaggle</a:t>
            </a:r>
            <a:r>
              <a:rPr lang="en-US" sz="1200" dirty="0"/>
              <a:t> (assessed Jan 1, 2021)</a:t>
            </a:r>
          </a:p>
          <a:p>
            <a:pPr marL="342900" marR="0" lvl="0" indent="-228600" defTabSz="914400">
              <a:lnSpc>
                <a:spcPct val="110000"/>
              </a:lnSpc>
              <a:spcBef>
                <a:spcPts val="0"/>
              </a:spcBef>
              <a:spcAft>
                <a:spcPts val="800"/>
              </a:spcAft>
              <a:buClr>
                <a:schemeClr val="accent1"/>
              </a:buClr>
              <a:buSzPct val="110000"/>
              <a:buFont typeface="Wingdings" panose="05000000000000000000" pitchFamily="2" charset="2"/>
              <a:buChar char="§"/>
            </a:pPr>
            <a:r>
              <a:rPr lang="en-US" sz="1200" u="sng" dirty="0">
                <a:hlinkClick r:id="rId15"/>
              </a:rPr>
              <a:t>Springboard – DSC Capstone Project II Detecting Potential Candidates Who are Looking for a New Job </a:t>
            </a:r>
            <a:r>
              <a:rPr lang="en-US" sz="1200" dirty="0"/>
              <a:t>((Nov 2020) </a:t>
            </a:r>
            <a:r>
              <a:rPr lang="en-US" sz="1200" i="1" dirty="0"/>
              <a:t>Yang Liu Kunz</a:t>
            </a:r>
            <a:endParaRPr lang="en-US" sz="1200" dirty="0"/>
          </a:p>
          <a:p>
            <a:pPr defTabSz="914400">
              <a:lnSpc>
                <a:spcPct val="110000"/>
              </a:lnSpc>
              <a:buClr>
                <a:schemeClr val="accent1"/>
              </a:buClr>
              <a:buSzPct val="110000"/>
            </a:pPr>
            <a:endParaRPr lang="en-US" sz="1200" dirty="0"/>
          </a:p>
        </p:txBody>
      </p:sp>
    </p:spTree>
    <p:extLst>
      <p:ext uri="{BB962C8B-B14F-4D97-AF65-F5344CB8AC3E}">
        <p14:creationId xmlns:p14="http://schemas.microsoft.com/office/powerpoint/2010/main" val="164687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Table&#10;&#10;Description automatically generated">
            <a:extLst>
              <a:ext uri="{FF2B5EF4-FFF2-40B4-BE49-F238E27FC236}">
                <a16:creationId xmlns:a16="http://schemas.microsoft.com/office/drawing/2014/main" id="{0BF397C3-E61C-D149-A127-A2340590DE07}"/>
              </a:ext>
            </a:extLst>
          </p:cNvPr>
          <p:cNvPicPr>
            <a:picLocks noChangeAspect="1"/>
          </p:cNvPicPr>
          <p:nvPr/>
        </p:nvPicPr>
        <p:blipFill>
          <a:blip r:embed="rId3"/>
          <a:stretch>
            <a:fillRect/>
          </a:stretch>
        </p:blipFill>
        <p:spPr>
          <a:xfrm>
            <a:off x="643467" y="905392"/>
            <a:ext cx="10914060" cy="2892225"/>
          </a:xfrm>
          <a:prstGeom prst="rect">
            <a:avLst/>
          </a:prstGeom>
        </p:spPr>
      </p:pic>
      <p:sp>
        <p:nvSpPr>
          <p:cNvPr id="30" name="TextBox 29">
            <a:extLst>
              <a:ext uri="{FF2B5EF4-FFF2-40B4-BE49-F238E27FC236}">
                <a16:creationId xmlns:a16="http://schemas.microsoft.com/office/drawing/2014/main" id="{E7578C26-77D8-CE40-BCC2-6CE4FCD8EE8B}"/>
              </a:ext>
            </a:extLst>
          </p:cNvPr>
          <p:cNvSpPr txBox="1"/>
          <p:nvPr/>
        </p:nvSpPr>
        <p:spPr>
          <a:xfrm>
            <a:off x="4132653" y="4681941"/>
            <a:ext cx="6281873"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err="1"/>
              <a:t>train.csv</a:t>
            </a:r>
            <a:r>
              <a:rPr lang="en-US" sz="3200" dirty="0"/>
              <a:t> (head5)</a:t>
            </a:r>
          </a:p>
        </p:txBody>
      </p:sp>
    </p:spTree>
    <p:extLst>
      <p:ext uri="{BB962C8B-B14F-4D97-AF65-F5344CB8AC3E}">
        <p14:creationId xmlns:p14="http://schemas.microsoft.com/office/powerpoint/2010/main" val="25766940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09C9-63C5-E844-A2C2-BC0E9D0116F6}"/>
              </a:ext>
            </a:extLst>
          </p:cNvPr>
          <p:cNvSpPr>
            <a:spLocks noGrp="1"/>
          </p:cNvSpPr>
          <p:nvPr>
            <p:ph type="title"/>
          </p:nvPr>
        </p:nvSpPr>
        <p:spPr>
          <a:xfrm>
            <a:off x="888631" y="2358391"/>
            <a:ext cx="3498979" cy="2453676"/>
          </a:xfrm>
        </p:spPr>
        <p:txBody>
          <a:bodyPr>
            <a:normAutofit/>
          </a:bodyPr>
          <a:lstStyle/>
          <a:p>
            <a:r>
              <a:rPr lang="en-US" dirty="0"/>
              <a:t>Dataset 2 </a:t>
            </a:r>
            <a:r>
              <a:rPr lang="en-US" dirty="0" err="1"/>
              <a:t>store.csv</a:t>
            </a:r>
            <a:endParaRPr lang="en-US" dirty="0"/>
          </a:p>
        </p:txBody>
      </p:sp>
      <p:sp>
        <p:nvSpPr>
          <p:cNvPr id="4" name="Slide Number Placeholder 3">
            <a:extLst>
              <a:ext uri="{FF2B5EF4-FFF2-40B4-BE49-F238E27FC236}">
                <a16:creationId xmlns:a16="http://schemas.microsoft.com/office/drawing/2014/main" id="{06ADF215-3DD4-D542-AE33-3C10A7952933}"/>
              </a:ext>
            </a:extLst>
          </p:cNvPr>
          <p:cNvSpPr>
            <a:spLocks noGrp="1"/>
          </p:cNvSpPr>
          <p:nvPr>
            <p:ph type="sldNum" sz="quarter" idx="12"/>
          </p:nvPr>
        </p:nvSpPr>
        <p:spPr>
          <a:xfrm>
            <a:off x="10469880" y="320040"/>
            <a:ext cx="914400" cy="320040"/>
          </a:xfrm>
        </p:spPr>
        <p:txBody>
          <a:bodyPr>
            <a:normAutofit/>
          </a:bodyPr>
          <a:lstStyle/>
          <a:p>
            <a:pPr>
              <a:spcAft>
                <a:spcPts val="600"/>
              </a:spcAft>
            </a:pPr>
            <a:fld id="{D57F1E4F-1CFF-5643-939E-217C01CDF565}" type="slidenum">
              <a:rPr lang="en-US" smtClean="0"/>
              <a:pPr>
                <a:spcAft>
                  <a:spcPts val="600"/>
                </a:spcAft>
              </a:pPr>
              <a:t>6</a:t>
            </a:fld>
            <a:endParaRPr lang="en-US"/>
          </a:p>
        </p:txBody>
      </p:sp>
      <p:sp>
        <p:nvSpPr>
          <p:cNvPr id="12" name="Oval 11">
            <a:extLst>
              <a:ext uri="{FF2B5EF4-FFF2-40B4-BE49-F238E27FC236}">
                <a16:creationId xmlns:a16="http://schemas.microsoft.com/office/drawing/2014/main" id="{0724C825-D212-704C-B8B4-8DDDD7D08067}"/>
              </a:ext>
            </a:extLst>
          </p:cNvPr>
          <p:cNvSpPr/>
          <p:nvPr/>
        </p:nvSpPr>
        <p:spPr>
          <a:xfrm>
            <a:off x="3203482" y="3043024"/>
            <a:ext cx="480879" cy="49377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
            <a:extLst>
              <a:ext uri="{FF2B5EF4-FFF2-40B4-BE49-F238E27FC236}">
                <a16:creationId xmlns:a16="http://schemas.microsoft.com/office/drawing/2014/main" id="{FB9BC733-00C3-1947-8F44-D488E9999BD3}"/>
              </a:ext>
            </a:extLst>
          </p:cNvPr>
          <p:cNvSpPr>
            <a:spLocks noChangeArrowheads="1"/>
          </p:cNvSpPr>
          <p:nvPr/>
        </p:nvSpPr>
        <p:spPr bwMode="auto">
          <a:xfrm>
            <a:off x="5527675" y="795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F689B6FD-4C00-4D46-99A6-87263A104D6E}"/>
              </a:ext>
            </a:extLst>
          </p:cNvPr>
          <p:cNvSpPr txBox="1"/>
          <p:nvPr/>
        </p:nvSpPr>
        <p:spPr>
          <a:xfrm>
            <a:off x="4617451" y="908358"/>
            <a:ext cx="515515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1115 data samples</a:t>
            </a:r>
          </a:p>
          <a:p>
            <a:pPr marL="285750" indent="-285750">
              <a:buFont typeface="Arial" panose="020B0604020202020204" pitchFamily="34" charset="0"/>
              <a:buChar char="•"/>
            </a:pPr>
            <a:r>
              <a:rPr lang="en-US" sz="1600" dirty="0"/>
              <a:t>10 variables (7 num,  3 cat)</a:t>
            </a:r>
          </a:p>
        </p:txBody>
      </p:sp>
      <p:graphicFrame>
        <p:nvGraphicFramePr>
          <p:cNvPr id="3" name="Table 2">
            <a:extLst>
              <a:ext uri="{FF2B5EF4-FFF2-40B4-BE49-F238E27FC236}">
                <a16:creationId xmlns:a16="http://schemas.microsoft.com/office/drawing/2014/main" id="{E9F16EEF-B344-3E4D-B1C3-853E17F8CBD4}"/>
              </a:ext>
            </a:extLst>
          </p:cNvPr>
          <p:cNvGraphicFramePr>
            <a:graphicFrameLocks noGrp="1"/>
          </p:cNvGraphicFramePr>
          <p:nvPr>
            <p:extLst>
              <p:ext uri="{D42A27DB-BD31-4B8C-83A1-F6EECF244321}">
                <p14:modId xmlns:p14="http://schemas.microsoft.com/office/powerpoint/2010/main" val="121728627"/>
              </p:ext>
            </p:extLst>
          </p:nvPr>
        </p:nvGraphicFramePr>
        <p:xfrm>
          <a:off x="4716758" y="1493133"/>
          <a:ext cx="7135718" cy="4564430"/>
        </p:xfrm>
        <a:graphic>
          <a:graphicData uri="http://schemas.openxmlformats.org/drawingml/2006/table">
            <a:tbl>
              <a:tblPr/>
              <a:tblGrid>
                <a:gridCol w="2274351">
                  <a:extLst>
                    <a:ext uri="{9D8B030D-6E8A-4147-A177-3AD203B41FA5}">
                      <a16:colId xmlns:a16="http://schemas.microsoft.com/office/drawing/2014/main" val="2496202030"/>
                    </a:ext>
                  </a:extLst>
                </a:gridCol>
                <a:gridCol w="856526">
                  <a:extLst>
                    <a:ext uri="{9D8B030D-6E8A-4147-A177-3AD203B41FA5}">
                      <a16:colId xmlns:a16="http://schemas.microsoft.com/office/drawing/2014/main" val="2470195378"/>
                    </a:ext>
                  </a:extLst>
                </a:gridCol>
                <a:gridCol w="1863524">
                  <a:extLst>
                    <a:ext uri="{9D8B030D-6E8A-4147-A177-3AD203B41FA5}">
                      <a16:colId xmlns:a16="http://schemas.microsoft.com/office/drawing/2014/main" val="1502708593"/>
                    </a:ext>
                  </a:extLst>
                </a:gridCol>
                <a:gridCol w="1064871">
                  <a:extLst>
                    <a:ext uri="{9D8B030D-6E8A-4147-A177-3AD203B41FA5}">
                      <a16:colId xmlns:a16="http://schemas.microsoft.com/office/drawing/2014/main" val="1471032837"/>
                    </a:ext>
                  </a:extLst>
                </a:gridCol>
                <a:gridCol w="1076446">
                  <a:extLst>
                    <a:ext uri="{9D8B030D-6E8A-4147-A177-3AD203B41FA5}">
                      <a16:colId xmlns:a16="http://schemas.microsoft.com/office/drawing/2014/main" val="2537534188"/>
                    </a:ext>
                  </a:extLst>
                </a:gridCol>
              </a:tblGrid>
              <a:tr h="500180">
                <a:tc>
                  <a:txBody>
                    <a:bodyPr/>
                    <a:lstStyle/>
                    <a:p>
                      <a:pPr marL="0" algn="l" defTabSz="914400" rtl="0" eaLnBrk="1" fontAlgn="ctr" latinLnBrk="0" hangingPunct="1"/>
                      <a:r>
                        <a:rPr lang="en-US" sz="1600" b="1" kern="1200" dirty="0">
                          <a:solidFill>
                            <a:schemeClr val="tx1"/>
                          </a:solidFill>
                          <a:effectLst/>
                          <a:latin typeface="+mn-lt"/>
                          <a:ea typeface="+mn-ea"/>
                          <a:cs typeface="+mn-cs"/>
                        </a:rPr>
                        <a:t>Colum Name</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1" kern="1200" dirty="0">
                          <a:solidFill>
                            <a:schemeClr val="tx1"/>
                          </a:solidFill>
                          <a:effectLst/>
                          <a:latin typeface="+mn-lt"/>
                          <a:ea typeface="+mn-ea"/>
                          <a:cs typeface="+mn-cs"/>
                        </a:rPr>
                        <a:t>counts</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1" kern="1200">
                          <a:solidFill>
                            <a:schemeClr val="tx1"/>
                          </a:solidFill>
                          <a:effectLst/>
                          <a:latin typeface="+mn-lt"/>
                          <a:ea typeface="+mn-ea"/>
                          <a:cs typeface="+mn-cs"/>
                        </a:rPr>
                        <a:t>unique_value_pct</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1" kern="1200">
                          <a:solidFill>
                            <a:schemeClr val="tx1"/>
                          </a:solidFill>
                          <a:effectLst/>
                          <a:latin typeface="+mn-lt"/>
                          <a:ea typeface="+mn-ea"/>
                          <a:cs typeface="+mn-cs"/>
                        </a:rPr>
                        <a:t>nan_pct</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1" kern="1200" dirty="0" err="1">
                          <a:solidFill>
                            <a:schemeClr val="tx1"/>
                          </a:solidFill>
                          <a:effectLst/>
                          <a:latin typeface="+mn-lt"/>
                          <a:ea typeface="+mn-ea"/>
                          <a:cs typeface="+mn-cs"/>
                        </a:rPr>
                        <a:t>data_type</a:t>
                      </a:r>
                      <a:endParaRPr lang="en-US" sz="1600" b="1" kern="1200" dirty="0">
                        <a:solidFill>
                          <a:schemeClr val="tx1"/>
                        </a:solidFill>
                        <a:effectLst/>
                        <a:latin typeface="+mn-lt"/>
                        <a:ea typeface="+mn-ea"/>
                        <a:cs typeface="+mn-cs"/>
                      </a:endParaRPr>
                    </a:p>
                  </a:txBody>
                  <a:tcPr marL="20247" marR="20247" marT="20247" marB="20247" anchor="ct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569067"/>
                  </a:ext>
                </a:extLst>
              </a:tr>
              <a:tr h="283871">
                <a:tc>
                  <a:txBody>
                    <a:bodyPr/>
                    <a:lstStyle/>
                    <a:p>
                      <a:pPr marL="0" algn="l" defTabSz="914400" rtl="0" eaLnBrk="1" fontAlgn="ctr" latinLnBrk="0" hangingPunct="1"/>
                      <a:r>
                        <a:rPr lang="en-US" sz="1600" b="0" kern="1200" dirty="0">
                          <a:solidFill>
                            <a:schemeClr val="tx1"/>
                          </a:solidFill>
                          <a:effectLst/>
                          <a:latin typeface="+mn-lt"/>
                          <a:ea typeface="+mn-ea"/>
                          <a:cs typeface="+mn-cs"/>
                        </a:rPr>
                        <a:t>Store</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1115</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100.00</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0.0000</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int64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09975016"/>
                  </a:ext>
                </a:extLst>
              </a:tr>
              <a:tr h="384530">
                <a:tc>
                  <a:txBody>
                    <a:bodyPr/>
                    <a:lstStyle/>
                    <a:p>
                      <a:pPr marL="0" algn="l" defTabSz="914400" rtl="0" eaLnBrk="1" fontAlgn="ctr" latinLnBrk="0" hangingPunct="1"/>
                      <a:r>
                        <a:rPr lang="en-US" sz="1600" b="0" kern="1200">
                          <a:solidFill>
                            <a:schemeClr val="tx1"/>
                          </a:solidFill>
                          <a:effectLst/>
                          <a:latin typeface="+mn-lt"/>
                          <a:ea typeface="+mn-ea"/>
                          <a:cs typeface="+mn-cs"/>
                        </a:rPr>
                        <a:t>CompetitionDistance</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654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58.65</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0.27</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float64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52357368"/>
                  </a:ext>
                </a:extLst>
              </a:tr>
              <a:tr h="424376">
                <a:tc>
                  <a:txBody>
                    <a:bodyPr/>
                    <a:lstStyle/>
                    <a:p>
                      <a:pPr marL="0" algn="l" defTabSz="914400" rtl="0" eaLnBrk="1" fontAlgn="ctr" latinLnBrk="0" hangingPunct="1"/>
                      <a:r>
                        <a:rPr lang="en-US" sz="1600" b="0" kern="1200">
                          <a:solidFill>
                            <a:schemeClr val="tx1"/>
                          </a:solidFill>
                          <a:effectLst/>
                          <a:latin typeface="+mn-lt"/>
                          <a:ea typeface="+mn-ea"/>
                          <a:cs typeface="+mn-cs"/>
                        </a:rPr>
                        <a:t>Promo2SinceWeek</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24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2.15</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48.80</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float64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1135843"/>
                  </a:ext>
                </a:extLst>
              </a:tr>
              <a:tr h="636607">
                <a:tc>
                  <a:txBody>
                    <a:bodyPr/>
                    <a:lstStyle/>
                    <a:p>
                      <a:pPr marL="0" algn="l" defTabSz="914400" rtl="0" eaLnBrk="1" fontAlgn="ctr" latinLnBrk="0" hangingPunct="1"/>
                      <a:r>
                        <a:rPr lang="en-US" sz="1600" b="0" kern="1200">
                          <a:solidFill>
                            <a:schemeClr val="tx1"/>
                          </a:solidFill>
                          <a:effectLst/>
                          <a:latin typeface="+mn-lt"/>
                          <a:ea typeface="+mn-ea"/>
                          <a:cs typeface="+mn-cs"/>
                        </a:rPr>
                        <a:t>CompetitionOpenSinceYear</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23</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2.06</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31.75</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float64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18758389"/>
                  </a:ext>
                </a:extLst>
              </a:tr>
              <a:tr h="613459">
                <a:tc>
                  <a:txBody>
                    <a:bodyPr/>
                    <a:lstStyle/>
                    <a:p>
                      <a:pPr marL="0" algn="l" defTabSz="914400" rtl="0" eaLnBrk="1" fontAlgn="ctr" latinLnBrk="0" hangingPunct="1"/>
                      <a:r>
                        <a:rPr lang="en-US" sz="1600" b="0" kern="1200">
                          <a:solidFill>
                            <a:schemeClr val="tx1"/>
                          </a:solidFill>
                          <a:effectLst/>
                          <a:latin typeface="+mn-lt"/>
                          <a:ea typeface="+mn-ea"/>
                          <a:cs typeface="+mn-cs"/>
                        </a:rPr>
                        <a:t>CompetitionOpenSinceMonth</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12</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1.08</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31.75</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float64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5231637"/>
                  </a:ext>
                </a:extLst>
              </a:tr>
              <a:tr h="351128">
                <a:tc>
                  <a:txBody>
                    <a:bodyPr/>
                    <a:lstStyle/>
                    <a:p>
                      <a:pPr marL="0" algn="l" defTabSz="914400" rtl="0" eaLnBrk="1" fontAlgn="ctr" latinLnBrk="0" hangingPunct="1"/>
                      <a:r>
                        <a:rPr lang="en-US" sz="1600" b="0" kern="1200">
                          <a:solidFill>
                            <a:schemeClr val="tx1"/>
                          </a:solidFill>
                          <a:effectLst/>
                          <a:latin typeface="+mn-lt"/>
                          <a:ea typeface="+mn-ea"/>
                          <a:cs typeface="+mn-cs"/>
                        </a:rPr>
                        <a:t>Promo2SinceYear</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7</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0.63</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48.80</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float64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70918461"/>
                  </a:ext>
                </a:extLst>
              </a:tr>
              <a:tr h="369927">
                <a:tc>
                  <a:txBody>
                    <a:bodyPr/>
                    <a:lstStyle/>
                    <a:p>
                      <a:pPr marL="0" algn="l" defTabSz="914400" rtl="0" eaLnBrk="1" fontAlgn="ctr" latinLnBrk="0" hangingPunct="1"/>
                      <a:r>
                        <a:rPr lang="en-US" sz="1600" b="0" kern="1200">
                          <a:solidFill>
                            <a:schemeClr val="tx1"/>
                          </a:solidFill>
                          <a:effectLst/>
                          <a:latin typeface="+mn-lt"/>
                          <a:ea typeface="+mn-ea"/>
                          <a:cs typeface="+mn-cs"/>
                        </a:rPr>
                        <a:t>StoreType</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0.36</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0.0000</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object</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6410909"/>
                  </a:ext>
                </a:extLst>
              </a:tr>
              <a:tr h="359619">
                <a:tc>
                  <a:txBody>
                    <a:bodyPr/>
                    <a:lstStyle/>
                    <a:p>
                      <a:pPr marL="0" algn="l" defTabSz="914400" rtl="0" eaLnBrk="1" fontAlgn="ctr" latinLnBrk="0" hangingPunct="1"/>
                      <a:r>
                        <a:rPr lang="en-US" sz="1600" b="0" kern="1200">
                          <a:solidFill>
                            <a:schemeClr val="tx1"/>
                          </a:solidFill>
                          <a:effectLst/>
                          <a:latin typeface="+mn-lt"/>
                          <a:ea typeface="+mn-ea"/>
                          <a:cs typeface="+mn-cs"/>
                        </a:rPr>
                        <a:t>Assortment</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3</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0.27</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0.0000</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object</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5832608"/>
                  </a:ext>
                </a:extLst>
              </a:tr>
              <a:tr h="355936">
                <a:tc>
                  <a:txBody>
                    <a:bodyPr/>
                    <a:lstStyle/>
                    <a:p>
                      <a:pPr marL="0" algn="l" defTabSz="914400" rtl="0" eaLnBrk="1" fontAlgn="ctr" latinLnBrk="0" hangingPunct="1"/>
                      <a:r>
                        <a:rPr lang="en-US" sz="1600" b="0" kern="1200">
                          <a:solidFill>
                            <a:schemeClr val="tx1"/>
                          </a:solidFill>
                          <a:effectLst/>
                          <a:latin typeface="+mn-lt"/>
                          <a:ea typeface="+mn-ea"/>
                          <a:cs typeface="+mn-cs"/>
                        </a:rPr>
                        <a:t>PromoInterval</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3</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0.27</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48.80</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object</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06749016"/>
                  </a:ext>
                </a:extLst>
              </a:tr>
              <a:tr h="283871">
                <a:tc>
                  <a:txBody>
                    <a:bodyPr/>
                    <a:lstStyle/>
                    <a:p>
                      <a:pPr marL="0" algn="l" defTabSz="914400" rtl="0" eaLnBrk="1" fontAlgn="ctr" latinLnBrk="0" hangingPunct="1"/>
                      <a:r>
                        <a:rPr lang="en-US" sz="1600" b="0" kern="1200" dirty="0">
                          <a:solidFill>
                            <a:schemeClr val="tx1"/>
                          </a:solidFill>
                          <a:effectLst/>
                          <a:latin typeface="+mn-lt"/>
                          <a:ea typeface="+mn-ea"/>
                          <a:cs typeface="+mn-cs"/>
                        </a:rPr>
                        <a:t>Promo2</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2</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0.18</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a:solidFill>
                            <a:schemeClr val="tx1"/>
                          </a:solidFill>
                          <a:effectLst/>
                          <a:latin typeface="+mn-lt"/>
                          <a:ea typeface="+mn-ea"/>
                          <a:cs typeface="+mn-cs"/>
                        </a:rPr>
                        <a:t>0.0000</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600" b="0" kern="1200" dirty="0">
                          <a:solidFill>
                            <a:schemeClr val="tx1"/>
                          </a:solidFill>
                          <a:effectLst/>
                          <a:latin typeface="+mn-lt"/>
                          <a:ea typeface="+mn-ea"/>
                          <a:cs typeface="+mn-cs"/>
                        </a:rPr>
                        <a:t>int64</a:t>
                      </a:r>
                    </a:p>
                  </a:txBody>
                  <a:tcPr marL="20247" marR="20247" marT="20247" marB="202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6870025"/>
                  </a:ext>
                </a:extLst>
              </a:tr>
            </a:tbl>
          </a:graphicData>
        </a:graphic>
      </p:graphicFrame>
    </p:spTree>
    <p:extLst>
      <p:ext uri="{BB962C8B-B14F-4D97-AF65-F5344CB8AC3E}">
        <p14:creationId xmlns:p14="http://schemas.microsoft.com/office/powerpoint/2010/main" val="3792874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0" name="TextBox 29">
            <a:extLst>
              <a:ext uri="{FF2B5EF4-FFF2-40B4-BE49-F238E27FC236}">
                <a16:creationId xmlns:a16="http://schemas.microsoft.com/office/drawing/2014/main" id="{E7578C26-77D8-CE40-BCC2-6CE4FCD8EE8B}"/>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err="1"/>
              <a:t>store.csv</a:t>
            </a:r>
            <a:endParaRPr lang="en-US" sz="3200" dirty="0"/>
          </a:p>
        </p:txBody>
      </p:sp>
      <p:pic>
        <p:nvPicPr>
          <p:cNvPr id="2" name="Picture 1">
            <a:extLst>
              <a:ext uri="{FF2B5EF4-FFF2-40B4-BE49-F238E27FC236}">
                <a16:creationId xmlns:a16="http://schemas.microsoft.com/office/drawing/2014/main" id="{417FF0EB-11A4-DA45-AF43-FDB8E35B33AB}"/>
              </a:ext>
            </a:extLst>
          </p:cNvPr>
          <p:cNvPicPr>
            <a:picLocks noChangeAspect="1"/>
          </p:cNvPicPr>
          <p:nvPr/>
        </p:nvPicPr>
        <p:blipFill>
          <a:blip r:embed="rId3"/>
          <a:stretch>
            <a:fillRect/>
          </a:stretch>
        </p:blipFill>
        <p:spPr>
          <a:xfrm>
            <a:off x="767464" y="597773"/>
            <a:ext cx="6958479" cy="3054096"/>
          </a:xfrm>
          <a:prstGeom prst="rect">
            <a:avLst/>
          </a:prstGeom>
        </p:spPr>
      </p:pic>
      <p:pic>
        <p:nvPicPr>
          <p:cNvPr id="3" name="Picture 2">
            <a:extLst>
              <a:ext uri="{FF2B5EF4-FFF2-40B4-BE49-F238E27FC236}">
                <a16:creationId xmlns:a16="http://schemas.microsoft.com/office/drawing/2014/main" id="{C3388A96-DC95-A34A-A388-1C28B9D91F06}"/>
              </a:ext>
            </a:extLst>
          </p:cNvPr>
          <p:cNvPicPr>
            <a:picLocks noChangeAspect="1"/>
          </p:cNvPicPr>
          <p:nvPr/>
        </p:nvPicPr>
        <p:blipFill>
          <a:blip r:embed="rId4"/>
          <a:stretch>
            <a:fillRect/>
          </a:stretch>
        </p:blipFill>
        <p:spPr>
          <a:xfrm>
            <a:off x="7698435" y="596490"/>
            <a:ext cx="3923385" cy="3055379"/>
          </a:xfrm>
          <a:prstGeom prst="rect">
            <a:avLst/>
          </a:prstGeom>
        </p:spPr>
      </p:pic>
    </p:spTree>
    <p:extLst>
      <p:ext uri="{BB962C8B-B14F-4D97-AF65-F5344CB8AC3E}">
        <p14:creationId xmlns:p14="http://schemas.microsoft.com/office/powerpoint/2010/main" val="145557011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AFFB-EC60-E949-8772-D857524DCB37}"/>
              </a:ext>
            </a:extLst>
          </p:cNvPr>
          <p:cNvSpPr>
            <a:spLocks noGrp="1"/>
          </p:cNvSpPr>
          <p:nvPr>
            <p:ph type="title"/>
          </p:nvPr>
        </p:nvSpPr>
        <p:spPr/>
        <p:txBody>
          <a:bodyPr/>
          <a:lstStyle/>
          <a:p>
            <a:r>
              <a:rPr lang="en-US" dirty="0"/>
              <a:t>Data Processing</a:t>
            </a:r>
          </a:p>
        </p:txBody>
      </p:sp>
      <p:sp>
        <p:nvSpPr>
          <p:cNvPr id="4" name="Slide Number Placeholder 3">
            <a:extLst>
              <a:ext uri="{FF2B5EF4-FFF2-40B4-BE49-F238E27FC236}">
                <a16:creationId xmlns:a16="http://schemas.microsoft.com/office/drawing/2014/main" id="{E595E4DF-7170-7C4D-9CBE-9E1C0EC0DBA2}"/>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10" name="Picture 9">
            <a:extLst>
              <a:ext uri="{FF2B5EF4-FFF2-40B4-BE49-F238E27FC236}">
                <a16:creationId xmlns:a16="http://schemas.microsoft.com/office/drawing/2014/main" id="{25A0D0F3-7D75-1340-8D2F-0E3BB1D0FBBC}"/>
              </a:ext>
            </a:extLst>
          </p:cNvPr>
          <p:cNvPicPr>
            <a:picLocks noChangeAspect="1"/>
          </p:cNvPicPr>
          <p:nvPr/>
        </p:nvPicPr>
        <p:blipFill>
          <a:blip r:embed="rId2"/>
          <a:stretch>
            <a:fillRect/>
          </a:stretch>
        </p:blipFill>
        <p:spPr>
          <a:xfrm>
            <a:off x="4598111" y="1190241"/>
            <a:ext cx="7285591" cy="4863320"/>
          </a:xfrm>
          <a:prstGeom prst="rect">
            <a:avLst/>
          </a:prstGeom>
        </p:spPr>
      </p:pic>
    </p:spTree>
    <p:extLst>
      <p:ext uri="{BB962C8B-B14F-4D97-AF65-F5344CB8AC3E}">
        <p14:creationId xmlns:p14="http://schemas.microsoft.com/office/powerpoint/2010/main" val="334533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8" name="Freeform: Shape 57">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0" name="TextBox 29">
            <a:extLst>
              <a:ext uri="{FF2B5EF4-FFF2-40B4-BE49-F238E27FC236}">
                <a16:creationId xmlns:a16="http://schemas.microsoft.com/office/drawing/2014/main" id="{E7578C26-77D8-CE40-BCC2-6CE4FCD8EE8B}"/>
              </a:ext>
            </a:extLst>
          </p:cNvPr>
          <p:cNvSpPr txBox="1"/>
          <p:nvPr/>
        </p:nvSpPr>
        <p:spPr>
          <a:xfrm>
            <a:off x="4210647" y="4805669"/>
            <a:ext cx="5075720" cy="1770300"/>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10000"/>
              <a:buFont typeface="Wingdings" panose="05000000000000000000" pitchFamily="2" charset="2"/>
              <a:buChar char="§"/>
            </a:pPr>
            <a:r>
              <a:rPr lang="en-US" sz="3200" dirty="0" err="1"/>
              <a:t>combined_data.csv</a:t>
            </a:r>
            <a:endParaRPr lang="en-US" sz="3200" dirty="0"/>
          </a:p>
        </p:txBody>
      </p:sp>
      <p:pic>
        <p:nvPicPr>
          <p:cNvPr id="7" name="Picture 6">
            <a:extLst>
              <a:ext uri="{FF2B5EF4-FFF2-40B4-BE49-F238E27FC236}">
                <a16:creationId xmlns:a16="http://schemas.microsoft.com/office/drawing/2014/main" id="{C87B434A-87AA-AF42-A557-3168E4A2EC63}"/>
              </a:ext>
            </a:extLst>
          </p:cNvPr>
          <p:cNvPicPr>
            <a:picLocks noChangeAspect="1"/>
          </p:cNvPicPr>
          <p:nvPr/>
        </p:nvPicPr>
        <p:blipFill>
          <a:blip r:embed="rId3"/>
          <a:stretch>
            <a:fillRect/>
          </a:stretch>
        </p:blipFill>
        <p:spPr>
          <a:xfrm>
            <a:off x="652095" y="1513061"/>
            <a:ext cx="9101353" cy="1084341"/>
          </a:xfrm>
          <a:prstGeom prst="rect">
            <a:avLst/>
          </a:prstGeom>
        </p:spPr>
      </p:pic>
      <p:pic>
        <p:nvPicPr>
          <p:cNvPr id="8" name="Picture 7">
            <a:extLst>
              <a:ext uri="{FF2B5EF4-FFF2-40B4-BE49-F238E27FC236}">
                <a16:creationId xmlns:a16="http://schemas.microsoft.com/office/drawing/2014/main" id="{6375500B-5B41-5943-93A6-A09D100F4198}"/>
              </a:ext>
            </a:extLst>
          </p:cNvPr>
          <p:cNvPicPr>
            <a:picLocks noChangeAspect="1"/>
          </p:cNvPicPr>
          <p:nvPr/>
        </p:nvPicPr>
        <p:blipFill>
          <a:blip r:embed="rId4"/>
          <a:stretch>
            <a:fillRect/>
          </a:stretch>
        </p:blipFill>
        <p:spPr>
          <a:xfrm>
            <a:off x="9739043" y="1479400"/>
            <a:ext cx="1777608" cy="1119893"/>
          </a:xfrm>
          <a:prstGeom prst="rect">
            <a:avLst/>
          </a:prstGeom>
        </p:spPr>
      </p:pic>
    </p:spTree>
    <p:extLst>
      <p:ext uri="{BB962C8B-B14F-4D97-AF65-F5344CB8AC3E}">
        <p14:creationId xmlns:p14="http://schemas.microsoft.com/office/powerpoint/2010/main" val="155608140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5160</TotalTime>
  <Words>2782</Words>
  <Application>Microsoft Macintosh PowerPoint</Application>
  <PresentationFormat>Widescreen</PresentationFormat>
  <Paragraphs>578</Paragraphs>
  <Slides>44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Cambria Math</vt:lpstr>
      <vt:lpstr>Rockwell</vt:lpstr>
      <vt:lpstr>Times New Roman</vt:lpstr>
      <vt:lpstr>Wingdings</vt:lpstr>
      <vt:lpstr>Atlas</vt:lpstr>
      <vt:lpstr>Sales Analyzing and Weekly Sales Forecasting</vt:lpstr>
      <vt:lpstr>TOC</vt:lpstr>
      <vt:lpstr>Overview </vt:lpstr>
      <vt:lpstr>Dataset 1 train.csv </vt:lpstr>
      <vt:lpstr>PowerPoint Presentation</vt:lpstr>
      <vt:lpstr>Dataset 2 store.csv</vt:lpstr>
      <vt:lpstr>PowerPoint Presentation</vt:lpstr>
      <vt:lpstr>Data Processing</vt:lpstr>
      <vt:lpstr>PowerPoint Presentation</vt:lpstr>
      <vt:lpstr>Key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&amp; Analysis</vt:lpstr>
      <vt:lpstr>PowerPoint Presentation</vt:lpstr>
      <vt:lpstr>PowerPoint Presentation</vt:lpstr>
      <vt:lpstr>PowerPoint Presentation</vt:lpstr>
      <vt:lpstr>PowerPoint Presentation</vt:lpstr>
      <vt:lpstr>PowerPoint Presentation</vt:lpstr>
      <vt:lpstr>PowerPoint Presentation</vt:lpstr>
      <vt:lpstr>Summary and Recommendation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Potential Cadidate</dc:title>
  <dc:creator>Yang Liu  kunz</dc:creator>
  <cp:lastModifiedBy>Yang Liu  kunz</cp:lastModifiedBy>
  <cp:revision>418</cp:revision>
  <dcterms:created xsi:type="dcterms:W3CDTF">2020-11-20T20:42:46Z</dcterms:created>
  <dcterms:modified xsi:type="dcterms:W3CDTF">2021-02-20T23:42:14Z</dcterms:modified>
</cp:coreProperties>
</file>